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7" r:id="rId3"/>
    <p:sldId id="257" r:id="rId4"/>
    <p:sldId id="256" r:id="rId5"/>
    <p:sldId id="258" r:id="rId6"/>
    <p:sldId id="259" r:id="rId7"/>
    <p:sldId id="268" r:id="rId8"/>
    <p:sldId id="260" r:id="rId9"/>
    <p:sldId id="261" r:id="rId10"/>
    <p:sldId id="262" r:id="rId11"/>
    <p:sldId id="264" r:id="rId12"/>
    <p:sldId id="270" r:id="rId13"/>
    <p:sldId id="263" r:id="rId14"/>
    <p:sldId id="265" r:id="rId15"/>
    <p:sldId id="271" r:id="rId16"/>
    <p:sldId id="273" r:id="rId17"/>
    <p:sldId id="275" r:id="rId18"/>
  </p:sldIdLst>
  <p:sldSz cx="6765925" cy="10240963"/>
  <p:notesSz cx="7010400" cy="9296400"/>
  <p:defaultTextStyle>
    <a:defPPr>
      <a:defRPr lang="en-US"/>
    </a:defPPr>
    <a:lvl1pPr marL="0" algn="l" defTabSz="816285" rtl="0" eaLnBrk="1" latinLnBrk="0" hangingPunct="1">
      <a:defRPr sz="1607" kern="1200">
        <a:solidFill>
          <a:schemeClr val="tx1"/>
        </a:solidFill>
        <a:latin typeface="+mn-lt"/>
        <a:ea typeface="+mn-ea"/>
        <a:cs typeface="+mn-cs"/>
      </a:defRPr>
    </a:lvl1pPr>
    <a:lvl2pPr marL="408142" algn="l" defTabSz="816285" rtl="0" eaLnBrk="1" latinLnBrk="0" hangingPunct="1">
      <a:defRPr sz="1607" kern="1200">
        <a:solidFill>
          <a:schemeClr val="tx1"/>
        </a:solidFill>
        <a:latin typeface="+mn-lt"/>
        <a:ea typeface="+mn-ea"/>
        <a:cs typeface="+mn-cs"/>
      </a:defRPr>
    </a:lvl2pPr>
    <a:lvl3pPr marL="816285" algn="l" defTabSz="816285" rtl="0" eaLnBrk="1" latinLnBrk="0" hangingPunct="1">
      <a:defRPr sz="1607" kern="1200">
        <a:solidFill>
          <a:schemeClr val="tx1"/>
        </a:solidFill>
        <a:latin typeface="+mn-lt"/>
        <a:ea typeface="+mn-ea"/>
        <a:cs typeface="+mn-cs"/>
      </a:defRPr>
    </a:lvl3pPr>
    <a:lvl4pPr marL="1224427" algn="l" defTabSz="816285" rtl="0" eaLnBrk="1" latinLnBrk="0" hangingPunct="1">
      <a:defRPr sz="1607" kern="1200">
        <a:solidFill>
          <a:schemeClr val="tx1"/>
        </a:solidFill>
        <a:latin typeface="+mn-lt"/>
        <a:ea typeface="+mn-ea"/>
        <a:cs typeface="+mn-cs"/>
      </a:defRPr>
    </a:lvl4pPr>
    <a:lvl5pPr marL="1632570" algn="l" defTabSz="816285" rtl="0" eaLnBrk="1" latinLnBrk="0" hangingPunct="1">
      <a:defRPr sz="1607" kern="1200">
        <a:solidFill>
          <a:schemeClr val="tx1"/>
        </a:solidFill>
        <a:latin typeface="+mn-lt"/>
        <a:ea typeface="+mn-ea"/>
        <a:cs typeface="+mn-cs"/>
      </a:defRPr>
    </a:lvl5pPr>
    <a:lvl6pPr marL="2040712" algn="l" defTabSz="816285" rtl="0" eaLnBrk="1" latinLnBrk="0" hangingPunct="1">
      <a:defRPr sz="1607" kern="1200">
        <a:solidFill>
          <a:schemeClr val="tx1"/>
        </a:solidFill>
        <a:latin typeface="+mn-lt"/>
        <a:ea typeface="+mn-ea"/>
        <a:cs typeface="+mn-cs"/>
      </a:defRPr>
    </a:lvl6pPr>
    <a:lvl7pPr marL="2448855" algn="l" defTabSz="816285" rtl="0" eaLnBrk="1" latinLnBrk="0" hangingPunct="1">
      <a:defRPr sz="1607" kern="1200">
        <a:solidFill>
          <a:schemeClr val="tx1"/>
        </a:solidFill>
        <a:latin typeface="+mn-lt"/>
        <a:ea typeface="+mn-ea"/>
        <a:cs typeface="+mn-cs"/>
      </a:defRPr>
    </a:lvl7pPr>
    <a:lvl8pPr marL="2856997" algn="l" defTabSz="816285" rtl="0" eaLnBrk="1" latinLnBrk="0" hangingPunct="1">
      <a:defRPr sz="1607" kern="1200">
        <a:solidFill>
          <a:schemeClr val="tx1"/>
        </a:solidFill>
        <a:latin typeface="+mn-lt"/>
        <a:ea typeface="+mn-ea"/>
        <a:cs typeface="+mn-cs"/>
      </a:defRPr>
    </a:lvl8pPr>
    <a:lvl9pPr marL="3265140" algn="l" defTabSz="816285" rtl="0" eaLnBrk="1" latinLnBrk="0" hangingPunct="1">
      <a:defRPr sz="160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208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UH'D%20SALEH%20ADAMU\Desktop\CITIZENS%20BUDGET\CITIZENS%20BUDGET%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Sheet4!$A$1:$A$2</c:f>
              <c:strCache>
                <c:ptCount val="2"/>
                <c:pt idx="0">
                  <c:v>Manyan Ayyuka </c:v>
                </c:pt>
                <c:pt idx="1">
                  <c:v>Albashi da Gudanrwa</c:v>
                </c:pt>
              </c:strCache>
            </c:strRef>
          </c:cat>
          <c:val>
            <c:numRef>
              <c:f>Sheet4!$B$1:$B$2</c:f>
              <c:numCache>
                <c:formatCode>0%</c:formatCode>
                <c:ptCount val="2"/>
                <c:pt idx="0">
                  <c:v>0.42000000000000032</c:v>
                </c:pt>
                <c:pt idx="1">
                  <c:v>0.58000000000000007</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7445" y="1676010"/>
            <a:ext cx="5751036" cy="3565372"/>
          </a:xfrm>
        </p:spPr>
        <p:txBody>
          <a:bodyPr anchor="b"/>
          <a:lstStyle>
            <a:lvl1pPr algn="ctr">
              <a:defRPr sz="4439"/>
            </a:lvl1pPr>
          </a:lstStyle>
          <a:p>
            <a:r>
              <a:rPr lang="en-US" smtClean="0"/>
              <a:t>Click to edit Master title style</a:t>
            </a:r>
            <a:endParaRPr lang="en-US" dirty="0"/>
          </a:p>
        </p:txBody>
      </p:sp>
      <p:sp>
        <p:nvSpPr>
          <p:cNvPr id="3" name="Subtitle 2"/>
          <p:cNvSpPr>
            <a:spLocks noGrp="1"/>
          </p:cNvSpPr>
          <p:nvPr>
            <p:ph type="subTitle" idx="1"/>
          </p:nvPr>
        </p:nvSpPr>
        <p:spPr>
          <a:xfrm>
            <a:off x="845741" y="5378877"/>
            <a:ext cx="5074444" cy="2472528"/>
          </a:xfrm>
        </p:spPr>
        <p:txBody>
          <a:bodyPr/>
          <a:lstStyle>
            <a:lvl1pPr marL="0" indent="0" algn="ctr">
              <a:buNone/>
              <a:defRPr sz="1776"/>
            </a:lvl1pPr>
            <a:lvl2pPr marL="338282" indent="0" algn="ctr">
              <a:buNone/>
              <a:defRPr sz="1480"/>
            </a:lvl2pPr>
            <a:lvl3pPr marL="676565" indent="0" algn="ctr">
              <a:buNone/>
              <a:defRPr sz="1332"/>
            </a:lvl3pPr>
            <a:lvl4pPr marL="1014847" indent="0" algn="ctr">
              <a:buNone/>
              <a:defRPr sz="1184"/>
            </a:lvl4pPr>
            <a:lvl5pPr marL="1353129" indent="0" algn="ctr">
              <a:buNone/>
              <a:defRPr sz="1184"/>
            </a:lvl5pPr>
            <a:lvl6pPr marL="1691411" indent="0" algn="ctr">
              <a:buNone/>
              <a:defRPr sz="1184"/>
            </a:lvl6pPr>
            <a:lvl7pPr marL="2029694" indent="0" algn="ctr">
              <a:buNone/>
              <a:defRPr sz="1184"/>
            </a:lvl7pPr>
            <a:lvl8pPr marL="2367976" indent="0" algn="ctr">
              <a:buNone/>
              <a:defRPr sz="1184"/>
            </a:lvl8pPr>
            <a:lvl9pPr marL="2706258" indent="0" algn="ctr">
              <a:buNone/>
              <a:defRPr sz="118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05A6D5-8C20-4461-812B-A154F0D4D96B}"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67209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05A6D5-8C20-4461-812B-A154F0D4D96B}"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81729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41865" y="545236"/>
            <a:ext cx="1458903" cy="867874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65158" y="545236"/>
            <a:ext cx="4292134" cy="867874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05A6D5-8C20-4461-812B-A154F0D4D96B}"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954826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05A6D5-8C20-4461-812B-A154F0D4D96B}"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394478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1634" y="2553132"/>
            <a:ext cx="5835610" cy="4259955"/>
          </a:xfrm>
        </p:spPr>
        <p:txBody>
          <a:bodyPr anchor="b"/>
          <a:lstStyle>
            <a:lvl1pPr>
              <a:defRPr sz="4439"/>
            </a:lvl1pPr>
          </a:lstStyle>
          <a:p>
            <a:r>
              <a:rPr lang="en-US" smtClean="0"/>
              <a:t>Click to edit Master title style</a:t>
            </a:r>
            <a:endParaRPr lang="en-US" dirty="0"/>
          </a:p>
        </p:txBody>
      </p:sp>
      <p:sp>
        <p:nvSpPr>
          <p:cNvPr id="3" name="Text Placeholder 2"/>
          <p:cNvSpPr>
            <a:spLocks noGrp="1"/>
          </p:cNvSpPr>
          <p:nvPr>
            <p:ph type="body" idx="1"/>
          </p:nvPr>
        </p:nvSpPr>
        <p:spPr>
          <a:xfrm>
            <a:off x="461634" y="6853388"/>
            <a:ext cx="5835610" cy="2240210"/>
          </a:xfrm>
        </p:spPr>
        <p:txBody>
          <a:bodyPr/>
          <a:lstStyle>
            <a:lvl1pPr marL="0" indent="0">
              <a:buNone/>
              <a:defRPr sz="1776">
                <a:solidFill>
                  <a:schemeClr val="tx1"/>
                </a:solidFill>
              </a:defRPr>
            </a:lvl1pPr>
            <a:lvl2pPr marL="338282" indent="0">
              <a:buNone/>
              <a:defRPr sz="1480">
                <a:solidFill>
                  <a:schemeClr val="tx1">
                    <a:tint val="75000"/>
                  </a:schemeClr>
                </a:solidFill>
              </a:defRPr>
            </a:lvl2pPr>
            <a:lvl3pPr marL="676565" indent="0">
              <a:buNone/>
              <a:defRPr sz="1332">
                <a:solidFill>
                  <a:schemeClr val="tx1">
                    <a:tint val="75000"/>
                  </a:schemeClr>
                </a:solidFill>
              </a:defRPr>
            </a:lvl3pPr>
            <a:lvl4pPr marL="1014847" indent="0">
              <a:buNone/>
              <a:defRPr sz="1184">
                <a:solidFill>
                  <a:schemeClr val="tx1">
                    <a:tint val="75000"/>
                  </a:schemeClr>
                </a:solidFill>
              </a:defRPr>
            </a:lvl4pPr>
            <a:lvl5pPr marL="1353129" indent="0">
              <a:buNone/>
              <a:defRPr sz="1184">
                <a:solidFill>
                  <a:schemeClr val="tx1">
                    <a:tint val="75000"/>
                  </a:schemeClr>
                </a:solidFill>
              </a:defRPr>
            </a:lvl5pPr>
            <a:lvl6pPr marL="1691411" indent="0">
              <a:buNone/>
              <a:defRPr sz="1184">
                <a:solidFill>
                  <a:schemeClr val="tx1">
                    <a:tint val="75000"/>
                  </a:schemeClr>
                </a:solidFill>
              </a:defRPr>
            </a:lvl6pPr>
            <a:lvl7pPr marL="2029694" indent="0">
              <a:buNone/>
              <a:defRPr sz="1184">
                <a:solidFill>
                  <a:schemeClr val="tx1">
                    <a:tint val="75000"/>
                  </a:schemeClr>
                </a:solidFill>
              </a:defRPr>
            </a:lvl7pPr>
            <a:lvl8pPr marL="2367976" indent="0">
              <a:buNone/>
              <a:defRPr sz="1184">
                <a:solidFill>
                  <a:schemeClr val="tx1">
                    <a:tint val="75000"/>
                  </a:schemeClr>
                </a:solidFill>
              </a:defRPr>
            </a:lvl8pPr>
            <a:lvl9pPr marL="2706258" indent="0">
              <a:buNone/>
              <a:defRPr sz="1184">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05A6D5-8C20-4461-812B-A154F0D4D96B}"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3300829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65157" y="2726182"/>
            <a:ext cx="2875518" cy="649779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25250" y="2726182"/>
            <a:ext cx="2875518" cy="649779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05A6D5-8C20-4461-812B-A154F0D4D96B}"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381156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6039" y="545239"/>
            <a:ext cx="5835610" cy="197944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66039" y="2510459"/>
            <a:ext cx="2862303" cy="1230337"/>
          </a:xfrm>
        </p:spPr>
        <p:txBody>
          <a:bodyPr anchor="b"/>
          <a:lstStyle>
            <a:lvl1pPr marL="0" indent="0">
              <a:buNone/>
              <a:defRPr sz="1776" b="1"/>
            </a:lvl1pPr>
            <a:lvl2pPr marL="338282" indent="0">
              <a:buNone/>
              <a:defRPr sz="1480" b="1"/>
            </a:lvl2pPr>
            <a:lvl3pPr marL="676565" indent="0">
              <a:buNone/>
              <a:defRPr sz="1332" b="1"/>
            </a:lvl3pPr>
            <a:lvl4pPr marL="1014847" indent="0">
              <a:buNone/>
              <a:defRPr sz="1184" b="1"/>
            </a:lvl4pPr>
            <a:lvl5pPr marL="1353129" indent="0">
              <a:buNone/>
              <a:defRPr sz="1184" b="1"/>
            </a:lvl5pPr>
            <a:lvl6pPr marL="1691411" indent="0">
              <a:buNone/>
              <a:defRPr sz="1184" b="1"/>
            </a:lvl6pPr>
            <a:lvl7pPr marL="2029694" indent="0">
              <a:buNone/>
              <a:defRPr sz="1184" b="1"/>
            </a:lvl7pPr>
            <a:lvl8pPr marL="2367976" indent="0">
              <a:buNone/>
              <a:defRPr sz="1184" b="1"/>
            </a:lvl8pPr>
            <a:lvl9pPr marL="2706258" indent="0">
              <a:buNone/>
              <a:defRPr sz="1184" b="1"/>
            </a:lvl9pPr>
          </a:lstStyle>
          <a:p>
            <a:pPr lvl="0"/>
            <a:r>
              <a:rPr lang="en-US" smtClean="0"/>
              <a:t>Click to edit Master text styles</a:t>
            </a:r>
          </a:p>
        </p:txBody>
      </p:sp>
      <p:sp>
        <p:nvSpPr>
          <p:cNvPr id="4" name="Content Placeholder 3"/>
          <p:cNvSpPr>
            <a:spLocks noGrp="1"/>
          </p:cNvSpPr>
          <p:nvPr>
            <p:ph sz="half" idx="2"/>
          </p:nvPr>
        </p:nvSpPr>
        <p:spPr>
          <a:xfrm>
            <a:off x="466039" y="3740796"/>
            <a:ext cx="2862303" cy="55021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25250" y="2510459"/>
            <a:ext cx="2876399" cy="1230337"/>
          </a:xfrm>
        </p:spPr>
        <p:txBody>
          <a:bodyPr anchor="b"/>
          <a:lstStyle>
            <a:lvl1pPr marL="0" indent="0">
              <a:buNone/>
              <a:defRPr sz="1776" b="1"/>
            </a:lvl1pPr>
            <a:lvl2pPr marL="338282" indent="0">
              <a:buNone/>
              <a:defRPr sz="1480" b="1"/>
            </a:lvl2pPr>
            <a:lvl3pPr marL="676565" indent="0">
              <a:buNone/>
              <a:defRPr sz="1332" b="1"/>
            </a:lvl3pPr>
            <a:lvl4pPr marL="1014847" indent="0">
              <a:buNone/>
              <a:defRPr sz="1184" b="1"/>
            </a:lvl4pPr>
            <a:lvl5pPr marL="1353129" indent="0">
              <a:buNone/>
              <a:defRPr sz="1184" b="1"/>
            </a:lvl5pPr>
            <a:lvl6pPr marL="1691411" indent="0">
              <a:buNone/>
              <a:defRPr sz="1184" b="1"/>
            </a:lvl6pPr>
            <a:lvl7pPr marL="2029694" indent="0">
              <a:buNone/>
              <a:defRPr sz="1184" b="1"/>
            </a:lvl7pPr>
            <a:lvl8pPr marL="2367976" indent="0">
              <a:buNone/>
              <a:defRPr sz="1184" b="1"/>
            </a:lvl8pPr>
            <a:lvl9pPr marL="2706258" indent="0">
              <a:buNone/>
              <a:defRPr sz="1184" b="1"/>
            </a:lvl9pPr>
          </a:lstStyle>
          <a:p>
            <a:pPr lvl="0"/>
            <a:r>
              <a:rPr lang="en-US" smtClean="0"/>
              <a:t>Click to edit Master text styles</a:t>
            </a:r>
          </a:p>
        </p:txBody>
      </p:sp>
      <p:sp>
        <p:nvSpPr>
          <p:cNvPr id="6" name="Content Placeholder 5"/>
          <p:cNvSpPr>
            <a:spLocks noGrp="1"/>
          </p:cNvSpPr>
          <p:nvPr>
            <p:ph sz="quarter" idx="4"/>
          </p:nvPr>
        </p:nvSpPr>
        <p:spPr>
          <a:xfrm>
            <a:off x="3425250" y="3740796"/>
            <a:ext cx="2876399" cy="55021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05A6D5-8C20-4461-812B-A154F0D4D96B}" type="datetimeFigureOut">
              <a:rPr lang="en-US" smtClean="0"/>
              <a:t>5/21/2024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3643518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05A6D5-8C20-4461-812B-A154F0D4D96B}" type="datetimeFigureOut">
              <a:rPr lang="en-US" smtClean="0"/>
              <a:t>5/21/2024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2780730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05A6D5-8C20-4461-812B-A154F0D4D96B}" type="datetimeFigureOut">
              <a:rPr lang="en-US" smtClean="0"/>
              <a:t>5/21/2024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73818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6039" y="682731"/>
            <a:ext cx="2182187" cy="2389558"/>
          </a:xfrm>
        </p:spPr>
        <p:txBody>
          <a:bodyPr anchor="b"/>
          <a:lstStyle>
            <a:lvl1pPr>
              <a:defRPr sz="2368"/>
            </a:lvl1pPr>
          </a:lstStyle>
          <a:p>
            <a:r>
              <a:rPr lang="en-US" smtClean="0"/>
              <a:t>Click to edit Master title style</a:t>
            </a:r>
            <a:endParaRPr lang="en-US" dirty="0"/>
          </a:p>
        </p:txBody>
      </p:sp>
      <p:sp>
        <p:nvSpPr>
          <p:cNvPr id="3" name="Content Placeholder 2"/>
          <p:cNvSpPr>
            <a:spLocks noGrp="1"/>
          </p:cNvSpPr>
          <p:nvPr>
            <p:ph idx="1"/>
          </p:nvPr>
        </p:nvSpPr>
        <p:spPr>
          <a:xfrm>
            <a:off x="2876399" y="1474511"/>
            <a:ext cx="3425250" cy="7277721"/>
          </a:xfrm>
        </p:spPr>
        <p:txBody>
          <a:bodyPr/>
          <a:lstStyle>
            <a:lvl1pPr>
              <a:defRPr sz="2368"/>
            </a:lvl1pPr>
            <a:lvl2pPr>
              <a:defRPr sz="2072"/>
            </a:lvl2pPr>
            <a:lvl3pPr>
              <a:defRPr sz="1776"/>
            </a:lvl3pPr>
            <a:lvl4pPr>
              <a:defRPr sz="1480"/>
            </a:lvl4pPr>
            <a:lvl5pPr>
              <a:defRPr sz="1480"/>
            </a:lvl5pPr>
            <a:lvl6pPr>
              <a:defRPr sz="1480"/>
            </a:lvl6pPr>
            <a:lvl7pPr>
              <a:defRPr sz="1480"/>
            </a:lvl7pPr>
            <a:lvl8pPr>
              <a:defRPr sz="1480"/>
            </a:lvl8pPr>
            <a:lvl9pPr>
              <a:defRPr sz="14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66039" y="3072289"/>
            <a:ext cx="2182187" cy="5691795"/>
          </a:xfrm>
        </p:spPr>
        <p:txBody>
          <a:bodyPr/>
          <a:lstStyle>
            <a:lvl1pPr marL="0" indent="0">
              <a:buNone/>
              <a:defRPr sz="1184"/>
            </a:lvl1pPr>
            <a:lvl2pPr marL="338282" indent="0">
              <a:buNone/>
              <a:defRPr sz="1036"/>
            </a:lvl2pPr>
            <a:lvl3pPr marL="676565" indent="0">
              <a:buNone/>
              <a:defRPr sz="888"/>
            </a:lvl3pPr>
            <a:lvl4pPr marL="1014847" indent="0">
              <a:buNone/>
              <a:defRPr sz="740"/>
            </a:lvl4pPr>
            <a:lvl5pPr marL="1353129" indent="0">
              <a:buNone/>
              <a:defRPr sz="740"/>
            </a:lvl5pPr>
            <a:lvl6pPr marL="1691411" indent="0">
              <a:buNone/>
              <a:defRPr sz="740"/>
            </a:lvl6pPr>
            <a:lvl7pPr marL="2029694" indent="0">
              <a:buNone/>
              <a:defRPr sz="740"/>
            </a:lvl7pPr>
            <a:lvl8pPr marL="2367976" indent="0">
              <a:buNone/>
              <a:defRPr sz="740"/>
            </a:lvl8pPr>
            <a:lvl9pPr marL="2706258" indent="0">
              <a:buNone/>
              <a:defRPr sz="74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05A6D5-8C20-4461-812B-A154F0D4D96B}"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3154455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6039" y="682731"/>
            <a:ext cx="2182187" cy="2389558"/>
          </a:xfrm>
        </p:spPr>
        <p:txBody>
          <a:bodyPr anchor="b"/>
          <a:lstStyle>
            <a:lvl1pPr>
              <a:defRPr sz="2368"/>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876399" y="1474511"/>
            <a:ext cx="3425250" cy="7277721"/>
          </a:xfrm>
        </p:spPr>
        <p:txBody>
          <a:bodyPr anchor="t"/>
          <a:lstStyle>
            <a:lvl1pPr marL="0" indent="0">
              <a:buNone/>
              <a:defRPr sz="2368"/>
            </a:lvl1pPr>
            <a:lvl2pPr marL="338282" indent="0">
              <a:buNone/>
              <a:defRPr sz="2072"/>
            </a:lvl2pPr>
            <a:lvl3pPr marL="676565" indent="0">
              <a:buNone/>
              <a:defRPr sz="1776"/>
            </a:lvl3pPr>
            <a:lvl4pPr marL="1014847" indent="0">
              <a:buNone/>
              <a:defRPr sz="1480"/>
            </a:lvl4pPr>
            <a:lvl5pPr marL="1353129" indent="0">
              <a:buNone/>
              <a:defRPr sz="1480"/>
            </a:lvl5pPr>
            <a:lvl6pPr marL="1691411" indent="0">
              <a:buNone/>
              <a:defRPr sz="1480"/>
            </a:lvl6pPr>
            <a:lvl7pPr marL="2029694" indent="0">
              <a:buNone/>
              <a:defRPr sz="1480"/>
            </a:lvl7pPr>
            <a:lvl8pPr marL="2367976" indent="0">
              <a:buNone/>
              <a:defRPr sz="1480"/>
            </a:lvl8pPr>
            <a:lvl9pPr marL="2706258" indent="0">
              <a:buNone/>
              <a:defRPr sz="1480"/>
            </a:lvl9pPr>
          </a:lstStyle>
          <a:p>
            <a:r>
              <a:rPr lang="en-US" smtClean="0"/>
              <a:t>Click icon to add picture</a:t>
            </a:r>
            <a:endParaRPr lang="en-US" dirty="0"/>
          </a:p>
        </p:txBody>
      </p:sp>
      <p:sp>
        <p:nvSpPr>
          <p:cNvPr id="4" name="Text Placeholder 3"/>
          <p:cNvSpPr>
            <a:spLocks noGrp="1"/>
          </p:cNvSpPr>
          <p:nvPr>
            <p:ph type="body" sz="half" idx="2"/>
          </p:nvPr>
        </p:nvSpPr>
        <p:spPr>
          <a:xfrm>
            <a:off x="466039" y="3072289"/>
            <a:ext cx="2182187" cy="5691795"/>
          </a:xfrm>
        </p:spPr>
        <p:txBody>
          <a:bodyPr/>
          <a:lstStyle>
            <a:lvl1pPr marL="0" indent="0">
              <a:buNone/>
              <a:defRPr sz="1184"/>
            </a:lvl1pPr>
            <a:lvl2pPr marL="338282" indent="0">
              <a:buNone/>
              <a:defRPr sz="1036"/>
            </a:lvl2pPr>
            <a:lvl3pPr marL="676565" indent="0">
              <a:buNone/>
              <a:defRPr sz="888"/>
            </a:lvl3pPr>
            <a:lvl4pPr marL="1014847" indent="0">
              <a:buNone/>
              <a:defRPr sz="740"/>
            </a:lvl4pPr>
            <a:lvl5pPr marL="1353129" indent="0">
              <a:buNone/>
              <a:defRPr sz="740"/>
            </a:lvl5pPr>
            <a:lvl6pPr marL="1691411" indent="0">
              <a:buNone/>
              <a:defRPr sz="740"/>
            </a:lvl6pPr>
            <a:lvl7pPr marL="2029694" indent="0">
              <a:buNone/>
              <a:defRPr sz="740"/>
            </a:lvl7pPr>
            <a:lvl8pPr marL="2367976" indent="0">
              <a:buNone/>
              <a:defRPr sz="740"/>
            </a:lvl8pPr>
            <a:lvl9pPr marL="2706258" indent="0">
              <a:buNone/>
              <a:defRPr sz="74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05A6D5-8C20-4461-812B-A154F0D4D96B}"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4F08C-B204-4904-8012-466375AEA8DF}" type="slidenum">
              <a:rPr lang="en-US" smtClean="0"/>
              <a:t>‹#›</a:t>
            </a:fld>
            <a:endParaRPr lang="en-US"/>
          </a:p>
        </p:txBody>
      </p:sp>
    </p:spTree>
    <p:extLst>
      <p:ext uri="{BB962C8B-B14F-4D97-AF65-F5344CB8AC3E}">
        <p14:creationId xmlns:p14="http://schemas.microsoft.com/office/powerpoint/2010/main" val="2023904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5158" y="545239"/>
            <a:ext cx="5835610" cy="197944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65158" y="2726182"/>
            <a:ext cx="5835610" cy="649779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65157" y="9491858"/>
            <a:ext cx="1522333" cy="545236"/>
          </a:xfrm>
          <a:prstGeom prst="rect">
            <a:avLst/>
          </a:prstGeom>
        </p:spPr>
        <p:txBody>
          <a:bodyPr vert="horz" lIns="91440" tIns="45720" rIns="91440" bIns="45720" rtlCol="0" anchor="ctr"/>
          <a:lstStyle>
            <a:lvl1pPr algn="l">
              <a:defRPr sz="888">
                <a:solidFill>
                  <a:schemeClr val="tx1">
                    <a:tint val="75000"/>
                  </a:schemeClr>
                </a:solidFill>
              </a:defRPr>
            </a:lvl1pPr>
          </a:lstStyle>
          <a:p>
            <a:fld id="{5405A6D5-8C20-4461-812B-A154F0D4D96B}" type="datetimeFigureOut">
              <a:rPr lang="en-US" smtClean="0"/>
              <a:t>5/21/2024</a:t>
            </a:fld>
            <a:endParaRPr lang="en-US"/>
          </a:p>
        </p:txBody>
      </p:sp>
      <p:sp>
        <p:nvSpPr>
          <p:cNvPr id="5" name="Footer Placeholder 4"/>
          <p:cNvSpPr>
            <a:spLocks noGrp="1"/>
          </p:cNvSpPr>
          <p:nvPr>
            <p:ph type="ftr" sz="quarter" idx="3"/>
          </p:nvPr>
        </p:nvSpPr>
        <p:spPr>
          <a:xfrm>
            <a:off x="2241213" y="9491858"/>
            <a:ext cx="2283500" cy="545236"/>
          </a:xfrm>
          <a:prstGeom prst="rect">
            <a:avLst/>
          </a:prstGeom>
        </p:spPr>
        <p:txBody>
          <a:bodyPr vert="horz" lIns="91440" tIns="45720" rIns="91440" bIns="45720" rtlCol="0" anchor="ctr"/>
          <a:lstStyle>
            <a:lvl1pPr algn="ctr">
              <a:defRPr sz="88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778435" y="9491858"/>
            <a:ext cx="1522333" cy="545236"/>
          </a:xfrm>
          <a:prstGeom prst="rect">
            <a:avLst/>
          </a:prstGeom>
        </p:spPr>
        <p:txBody>
          <a:bodyPr vert="horz" lIns="91440" tIns="45720" rIns="91440" bIns="45720" rtlCol="0" anchor="ctr"/>
          <a:lstStyle>
            <a:lvl1pPr algn="r">
              <a:defRPr sz="888">
                <a:solidFill>
                  <a:schemeClr val="tx1">
                    <a:tint val="75000"/>
                  </a:schemeClr>
                </a:solidFill>
              </a:defRPr>
            </a:lvl1pPr>
          </a:lstStyle>
          <a:p>
            <a:fld id="{A184F08C-B204-4904-8012-466375AEA8DF}" type="slidenum">
              <a:rPr lang="en-US" smtClean="0"/>
              <a:t>‹#›</a:t>
            </a:fld>
            <a:endParaRPr lang="en-US"/>
          </a:p>
        </p:txBody>
      </p:sp>
    </p:spTree>
    <p:extLst>
      <p:ext uri="{BB962C8B-B14F-4D97-AF65-F5344CB8AC3E}">
        <p14:creationId xmlns:p14="http://schemas.microsoft.com/office/powerpoint/2010/main" val="41853359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76565" rtl="0" eaLnBrk="1" latinLnBrk="0" hangingPunct="1">
        <a:lnSpc>
          <a:spcPct val="90000"/>
        </a:lnSpc>
        <a:spcBef>
          <a:spcPct val="0"/>
        </a:spcBef>
        <a:buNone/>
        <a:defRPr sz="3256" kern="1200">
          <a:solidFill>
            <a:schemeClr val="tx1"/>
          </a:solidFill>
          <a:latin typeface="+mj-lt"/>
          <a:ea typeface="+mj-ea"/>
          <a:cs typeface="+mj-cs"/>
        </a:defRPr>
      </a:lvl1pPr>
    </p:titleStyle>
    <p:bodyStyle>
      <a:lvl1pPr marL="169141" indent="-169141" algn="l" defTabSz="676565" rtl="0" eaLnBrk="1" latinLnBrk="0" hangingPunct="1">
        <a:lnSpc>
          <a:spcPct val="90000"/>
        </a:lnSpc>
        <a:spcBef>
          <a:spcPts val="740"/>
        </a:spcBef>
        <a:buFont typeface="Arial" panose="020B0604020202020204" pitchFamily="34" charset="0"/>
        <a:buChar char="•"/>
        <a:defRPr sz="2072" kern="1200">
          <a:solidFill>
            <a:schemeClr val="tx1"/>
          </a:solidFill>
          <a:latin typeface="+mn-lt"/>
          <a:ea typeface="+mn-ea"/>
          <a:cs typeface="+mn-cs"/>
        </a:defRPr>
      </a:lvl1pPr>
      <a:lvl2pPr marL="507423" indent="-169141" algn="l" defTabSz="676565" rtl="0" eaLnBrk="1" latinLnBrk="0" hangingPunct="1">
        <a:lnSpc>
          <a:spcPct val="90000"/>
        </a:lnSpc>
        <a:spcBef>
          <a:spcPts val="370"/>
        </a:spcBef>
        <a:buFont typeface="Arial" panose="020B0604020202020204" pitchFamily="34" charset="0"/>
        <a:buChar char="•"/>
        <a:defRPr sz="1776" kern="1200">
          <a:solidFill>
            <a:schemeClr val="tx1"/>
          </a:solidFill>
          <a:latin typeface="+mn-lt"/>
          <a:ea typeface="+mn-ea"/>
          <a:cs typeface="+mn-cs"/>
        </a:defRPr>
      </a:lvl2pPr>
      <a:lvl3pPr marL="845706" indent="-169141" algn="l" defTabSz="676565" rtl="0" eaLnBrk="1" latinLnBrk="0" hangingPunct="1">
        <a:lnSpc>
          <a:spcPct val="90000"/>
        </a:lnSpc>
        <a:spcBef>
          <a:spcPts val="370"/>
        </a:spcBef>
        <a:buFont typeface="Arial" panose="020B0604020202020204" pitchFamily="34" charset="0"/>
        <a:buChar char="•"/>
        <a:defRPr sz="1480" kern="1200">
          <a:solidFill>
            <a:schemeClr val="tx1"/>
          </a:solidFill>
          <a:latin typeface="+mn-lt"/>
          <a:ea typeface="+mn-ea"/>
          <a:cs typeface="+mn-cs"/>
        </a:defRPr>
      </a:lvl3pPr>
      <a:lvl4pPr marL="1183988" indent="-169141" algn="l" defTabSz="6765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4pPr>
      <a:lvl5pPr marL="1522270" indent="-169141" algn="l" defTabSz="6765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5pPr>
      <a:lvl6pPr marL="1860553" indent="-169141" algn="l" defTabSz="6765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6pPr>
      <a:lvl7pPr marL="2198835" indent="-169141" algn="l" defTabSz="6765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7pPr>
      <a:lvl8pPr marL="2537117" indent="-169141" algn="l" defTabSz="6765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8pPr>
      <a:lvl9pPr marL="2875399" indent="-169141" algn="l" defTabSz="676565" rtl="0" eaLnBrk="1" latinLnBrk="0" hangingPunct="1">
        <a:lnSpc>
          <a:spcPct val="90000"/>
        </a:lnSpc>
        <a:spcBef>
          <a:spcPts val="370"/>
        </a:spcBef>
        <a:buFont typeface="Arial" panose="020B0604020202020204" pitchFamily="34" charset="0"/>
        <a:buChar char="•"/>
        <a:defRPr sz="1332" kern="1200">
          <a:solidFill>
            <a:schemeClr val="tx1"/>
          </a:solidFill>
          <a:latin typeface="+mn-lt"/>
          <a:ea typeface="+mn-ea"/>
          <a:cs typeface="+mn-cs"/>
        </a:defRPr>
      </a:lvl9pPr>
    </p:bodyStyle>
    <p:otherStyle>
      <a:defPPr>
        <a:defRPr lang="en-US"/>
      </a:defPPr>
      <a:lvl1pPr marL="0" algn="l" defTabSz="676565" rtl="0" eaLnBrk="1" latinLnBrk="0" hangingPunct="1">
        <a:defRPr sz="1332" kern="1200">
          <a:solidFill>
            <a:schemeClr val="tx1"/>
          </a:solidFill>
          <a:latin typeface="+mn-lt"/>
          <a:ea typeface="+mn-ea"/>
          <a:cs typeface="+mn-cs"/>
        </a:defRPr>
      </a:lvl1pPr>
      <a:lvl2pPr marL="338282" algn="l" defTabSz="676565" rtl="0" eaLnBrk="1" latinLnBrk="0" hangingPunct="1">
        <a:defRPr sz="1332" kern="1200">
          <a:solidFill>
            <a:schemeClr val="tx1"/>
          </a:solidFill>
          <a:latin typeface="+mn-lt"/>
          <a:ea typeface="+mn-ea"/>
          <a:cs typeface="+mn-cs"/>
        </a:defRPr>
      </a:lvl2pPr>
      <a:lvl3pPr marL="676565" algn="l" defTabSz="676565" rtl="0" eaLnBrk="1" latinLnBrk="0" hangingPunct="1">
        <a:defRPr sz="1332" kern="1200">
          <a:solidFill>
            <a:schemeClr val="tx1"/>
          </a:solidFill>
          <a:latin typeface="+mn-lt"/>
          <a:ea typeface="+mn-ea"/>
          <a:cs typeface="+mn-cs"/>
        </a:defRPr>
      </a:lvl3pPr>
      <a:lvl4pPr marL="1014847" algn="l" defTabSz="676565" rtl="0" eaLnBrk="1" latinLnBrk="0" hangingPunct="1">
        <a:defRPr sz="1332" kern="1200">
          <a:solidFill>
            <a:schemeClr val="tx1"/>
          </a:solidFill>
          <a:latin typeface="+mn-lt"/>
          <a:ea typeface="+mn-ea"/>
          <a:cs typeface="+mn-cs"/>
        </a:defRPr>
      </a:lvl4pPr>
      <a:lvl5pPr marL="1353129" algn="l" defTabSz="676565" rtl="0" eaLnBrk="1" latinLnBrk="0" hangingPunct="1">
        <a:defRPr sz="1332" kern="1200">
          <a:solidFill>
            <a:schemeClr val="tx1"/>
          </a:solidFill>
          <a:latin typeface="+mn-lt"/>
          <a:ea typeface="+mn-ea"/>
          <a:cs typeface="+mn-cs"/>
        </a:defRPr>
      </a:lvl5pPr>
      <a:lvl6pPr marL="1691411" algn="l" defTabSz="676565" rtl="0" eaLnBrk="1" latinLnBrk="0" hangingPunct="1">
        <a:defRPr sz="1332" kern="1200">
          <a:solidFill>
            <a:schemeClr val="tx1"/>
          </a:solidFill>
          <a:latin typeface="+mn-lt"/>
          <a:ea typeface="+mn-ea"/>
          <a:cs typeface="+mn-cs"/>
        </a:defRPr>
      </a:lvl6pPr>
      <a:lvl7pPr marL="2029694" algn="l" defTabSz="676565" rtl="0" eaLnBrk="1" latinLnBrk="0" hangingPunct="1">
        <a:defRPr sz="1332" kern="1200">
          <a:solidFill>
            <a:schemeClr val="tx1"/>
          </a:solidFill>
          <a:latin typeface="+mn-lt"/>
          <a:ea typeface="+mn-ea"/>
          <a:cs typeface="+mn-cs"/>
        </a:defRPr>
      </a:lvl7pPr>
      <a:lvl8pPr marL="2367976" algn="l" defTabSz="676565" rtl="0" eaLnBrk="1" latinLnBrk="0" hangingPunct="1">
        <a:defRPr sz="1332" kern="1200">
          <a:solidFill>
            <a:schemeClr val="tx1"/>
          </a:solidFill>
          <a:latin typeface="+mn-lt"/>
          <a:ea typeface="+mn-ea"/>
          <a:cs typeface="+mn-cs"/>
        </a:defRPr>
      </a:lvl8pPr>
      <a:lvl9pPr marL="2706258" algn="l" defTabSz="676565" rtl="0" eaLnBrk="1" latinLnBrk="0" hangingPunct="1">
        <a:defRPr sz="13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jpe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jpeg"/><Relationship Id="rId9"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7.jpeg"/><Relationship Id="rId7" Type="http://schemas.openxmlformats.org/officeDocument/2006/relationships/image" Target="../media/image6.png"/><Relationship Id="rId12"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9.jpeg"/><Relationship Id="rId11" Type="http://schemas.openxmlformats.org/officeDocument/2006/relationships/image" Target="../media/image22.jpeg"/><Relationship Id="rId5" Type="http://schemas.openxmlformats.org/officeDocument/2006/relationships/image" Target="../media/image18.jpeg"/><Relationship Id="rId10" Type="http://schemas.openxmlformats.org/officeDocument/2006/relationships/image" Target="../media/image21.jpeg"/><Relationship Id="rId4" Type="http://schemas.openxmlformats.org/officeDocument/2006/relationships/image" Target="../media/image9.png"/><Relationship Id="rId9"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mgm262@yahoo.com" TargetMode="External"/><Relationship Id="rId2" Type="http://schemas.openxmlformats.org/officeDocument/2006/relationships/hyperlink" Target="mailto:sbalakali@yahoo.co.uk" TargetMode="External"/><Relationship Id="rId1" Type="http://schemas.openxmlformats.org/officeDocument/2006/relationships/slideLayout" Target="../slideLayouts/slideLayout7.xml"/><Relationship Id="rId5" Type="http://schemas.openxmlformats.org/officeDocument/2006/relationships/hyperlink" Target="mailto:Kabirutsoho38@gmail.com" TargetMode="External"/><Relationship Id="rId4" Type="http://schemas.openxmlformats.org/officeDocument/2006/relationships/hyperlink" Target="mailto:Jaloali45@gmail.com"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1632010"/>
            <a:ext cx="4054289" cy="431800"/>
          </a:xfrm>
          <a:prstGeom prst="rect">
            <a:avLst/>
          </a:prstGeom>
        </p:spPr>
        <p:txBody>
          <a:bodyPr>
            <a:normAutofit/>
          </a:bodyPr>
          <a:lstStyle/>
          <a:p>
            <a:pPr lvl="0" algn="ctr">
              <a:spcBef>
                <a:spcPct val="0"/>
              </a:spcBef>
              <a:defRPr/>
            </a:pPr>
            <a:r>
              <a:rPr lang="en-US" sz="2000" dirty="0" smtClean="0"/>
              <a:t>GWAMNATIN TARAYYAR</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NIGERIA</a:t>
            </a: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TextBox 2"/>
          <p:cNvSpPr txBox="1"/>
          <p:nvPr/>
        </p:nvSpPr>
        <p:spPr>
          <a:xfrm>
            <a:off x="914400" y="1805226"/>
            <a:ext cx="5143500" cy="861774"/>
          </a:xfrm>
          <a:prstGeom prst="rect">
            <a:avLst/>
          </a:prstGeom>
          <a:noFill/>
        </p:spPr>
        <p:txBody>
          <a:bodyPr wrap="square" rtlCol="0">
            <a:spAutoFit/>
          </a:bodyPr>
          <a:lstStyle/>
          <a:p>
            <a:r>
              <a:rPr lang="en-US" sz="5000" b="1" dirty="0" smtClean="0"/>
              <a:t>KASAFIN KUDI</a:t>
            </a:r>
          </a:p>
        </p:txBody>
      </p:sp>
      <p:pic>
        <p:nvPicPr>
          <p:cNvPr id="4" name="Picture 2"/>
          <p:cNvPicPr>
            <a:picLocks noChangeAspect="1" noChangeArrowheads="1"/>
          </p:cNvPicPr>
          <p:nvPr/>
        </p:nvPicPr>
        <p:blipFill>
          <a:blip r:embed="rId2" cstate="print"/>
          <a:srcRect/>
          <a:stretch>
            <a:fillRect/>
          </a:stretch>
        </p:blipFill>
        <p:spPr bwMode="auto">
          <a:xfrm>
            <a:off x="2133600" y="457200"/>
            <a:ext cx="1295400" cy="965199"/>
          </a:xfrm>
          <a:prstGeom prst="rect">
            <a:avLst/>
          </a:prstGeom>
          <a:noFill/>
          <a:ln w="9525" algn="in">
            <a:noFill/>
            <a:miter lim="800000"/>
            <a:headEnd/>
            <a:tailEnd/>
          </a:ln>
          <a:effectLst/>
        </p:spPr>
      </p:pic>
      <p:sp>
        <p:nvSpPr>
          <p:cNvPr id="5" name="TextBox 4"/>
          <p:cNvSpPr txBox="1"/>
          <p:nvPr/>
        </p:nvSpPr>
        <p:spPr>
          <a:xfrm>
            <a:off x="971550" y="1447800"/>
            <a:ext cx="3143250" cy="400110"/>
          </a:xfrm>
          <a:prstGeom prst="rect">
            <a:avLst/>
          </a:prstGeom>
          <a:noFill/>
        </p:spPr>
        <p:txBody>
          <a:bodyPr wrap="square" rtlCol="0">
            <a:spAutoFit/>
          </a:bodyPr>
          <a:lstStyle/>
          <a:p>
            <a:r>
              <a:rPr lang="en-US" sz="2000" dirty="0" smtClean="0"/>
              <a:t> GWAMNATIN JIHAR GOMBE</a:t>
            </a:r>
            <a:endParaRPr lang="en-US" sz="2000" dirty="0"/>
          </a:p>
        </p:txBody>
      </p:sp>
      <p:sp>
        <p:nvSpPr>
          <p:cNvPr id="6" name="TextBox 5"/>
          <p:cNvSpPr txBox="1"/>
          <p:nvPr/>
        </p:nvSpPr>
        <p:spPr>
          <a:xfrm>
            <a:off x="914400" y="2262426"/>
            <a:ext cx="5143500" cy="861774"/>
          </a:xfrm>
          <a:prstGeom prst="rect">
            <a:avLst/>
          </a:prstGeom>
          <a:noFill/>
        </p:spPr>
        <p:txBody>
          <a:bodyPr wrap="square" rtlCol="0">
            <a:spAutoFit/>
          </a:bodyPr>
          <a:lstStyle/>
          <a:p>
            <a:r>
              <a:rPr lang="en-US" sz="5000" b="1" dirty="0" smtClean="0"/>
              <a:t>DOMIN AL’UMMA</a:t>
            </a:r>
          </a:p>
        </p:txBody>
      </p:sp>
      <p:sp>
        <p:nvSpPr>
          <p:cNvPr id="7" name="TextBox 6"/>
          <p:cNvSpPr txBox="1"/>
          <p:nvPr/>
        </p:nvSpPr>
        <p:spPr>
          <a:xfrm>
            <a:off x="971550" y="2876490"/>
            <a:ext cx="3143250" cy="461665"/>
          </a:xfrm>
          <a:prstGeom prst="rect">
            <a:avLst/>
          </a:prstGeom>
          <a:noFill/>
        </p:spPr>
        <p:txBody>
          <a:bodyPr wrap="square" rtlCol="0">
            <a:spAutoFit/>
          </a:bodyPr>
          <a:lstStyle/>
          <a:p>
            <a:r>
              <a:rPr lang="en-US" sz="2400" dirty="0" smtClean="0"/>
              <a:t>NA SHEKARAR 2024</a:t>
            </a:r>
            <a:endParaRPr lang="en-US" sz="2400" dirty="0"/>
          </a:p>
        </p:txBody>
      </p:sp>
      <p:sp>
        <p:nvSpPr>
          <p:cNvPr id="8" name="TextBox 7"/>
          <p:cNvSpPr txBox="1"/>
          <p:nvPr/>
        </p:nvSpPr>
        <p:spPr>
          <a:xfrm>
            <a:off x="914400" y="3181290"/>
            <a:ext cx="4133850" cy="400110"/>
          </a:xfrm>
          <a:prstGeom prst="rect">
            <a:avLst/>
          </a:prstGeom>
          <a:noFill/>
        </p:spPr>
        <p:txBody>
          <a:bodyPr wrap="square" rtlCol="0">
            <a:spAutoFit/>
          </a:bodyPr>
          <a:lstStyle/>
          <a:p>
            <a:r>
              <a:rPr lang="en-US" sz="2000" dirty="0" smtClean="0"/>
              <a:t> KASAFI DOMIN CI GABA DA DAIDAITO</a:t>
            </a:r>
            <a:endParaRPr lang="en-US" sz="2000" dirty="0"/>
          </a:p>
        </p:txBody>
      </p:sp>
      <p:sp>
        <p:nvSpPr>
          <p:cNvPr id="9" name="Rectangle 8"/>
          <p:cNvSpPr/>
          <p:nvPr/>
        </p:nvSpPr>
        <p:spPr>
          <a:xfrm>
            <a:off x="685801" y="7001173"/>
            <a:ext cx="5257800" cy="1200329"/>
          </a:xfrm>
          <a:prstGeom prst="rect">
            <a:avLst/>
          </a:prstGeom>
        </p:spPr>
        <p:txBody>
          <a:bodyPr wrap="square">
            <a:spAutoFit/>
          </a:bodyPr>
          <a:lstStyle/>
          <a:p>
            <a:r>
              <a:rPr lang="en-US" sz="1800" b="1" dirty="0" smtClean="0"/>
              <a:t>KASAFIN KUDI DOMIN AL’UMMA NA SHEKAR </a:t>
            </a:r>
            <a:r>
              <a:rPr lang="en-US" sz="1800" b="1" dirty="0"/>
              <a:t>2024 </a:t>
            </a:r>
            <a:r>
              <a:rPr lang="en-US" sz="1800" b="1" dirty="0" smtClean="0"/>
              <a:t>WANDA MAI GIRMA GWAMNA</a:t>
            </a:r>
            <a:endParaRPr lang="en-US" sz="1800" dirty="0"/>
          </a:p>
          <a:p>
            <a:r>
              <a:rPr lang="en-US" sz="1800" b="1" dirty="0"/>
              <a:t>MUHAMMAD </a:t>
            </a:r>
            <a:r>
              <a:rPr lang="en-US" sz="1800" b="1" dirty="0" smtClean="0"/>
              <a:t>INUWA </a:t>
            </a:r>
            <a:r>
              <a:rPr lang="en-US" sz="1800" b="1" dirty="0"/>
              <a:t>YAHAYA</a:t>
            </a:r>
          </a:p>
          <a:p>
            <a:r>
              <a:rPr lang="en-US" sz="1800" dirty="0" smtClean="0"/>
              <a:t>YA GABTAR</a:t>
            </a:r>
          </a:p>
        </p:txBody>
      </p:sp>
      <p:sp>
        <p:nvSpPr>
          <p:cNvPr id="10" name="TextBox 9"/>
          <p:cNvSpPr txBox="1"/>
          <p:nvPr/>
        </p:nvSpPr>
        <p:spPr>
          <a:xfrm>
            <a:off x="2628900" y="8534400"/>
            <a:ext cx="1504950" cy="342900"/>
          </a:xfrm>
          <a:prstGeom prst="rect">
            <a:avLst/>
          </a:prstGeom>
          <a:noFill/>
        </p:spPr>
        <p:txBody>
          <a:bodyPr wrap="square" rtlCol="0">
            <a:spAutoFit/>
          </a:bodyPr>
          <a:lstStyle/>
          <a:p>
            <a:pPr algn="ctr"/>
            <a:r>
              <a:rPr lang="en-US" dirty="0" smtClean="0"/>
              <a:t>JANAIRU, </a:t>
            </a:r>
            <a:r>
              <a:rPr lang="en-US" dirty="0" smtClean="0"/>
              <a:t>2024</a:t>
            </a:r>
            <a:endParaRPr lang="en-US" dirty="0"/>
          </a:p>
        </p:txBody>
      </p:sp>
    </p:spTree>
    <p:extLst>
      <p:ext uri="{BB962C8B-B14F-4D97-AF65-F5344CB8AC3E}">
        <p14:creationId xmlns:p14="http://schemas.microsoft.com/office/powerpoint/2010/main" val="845463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228600" y="97367"/>
            <a:ext cx="6248400" cy="6989233"/>
            <a:chOff x="228600" y="97367"/>
            <a:chExt cx="6248400" cy="6989233"/>
          </a:xfrm>
        </p:grpSpPr>
        <p:sp>
          <p:nvSpPr>
            <p:cNvPr id="3" name="Title 1"/>
            <p:cNvSpPr txBox="1">
              <a:spLocks/>
            </p:cNvSpPr>
            <p:nvPr/>
          </p:nvSpPr>
          <p:spPr>
            <a:xfrm>
              <a:off x="304800" y="97367"/>
              <a:ext cx="3429000" cy="436033"/>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err="1" smtClean="0">
                  <a:ln>
                    <a:noFill/>
                  </a:ln>
                  <a:solidFill>
                    <a:schemeClr val="tx1"/>
                  </a:solidFill>
                  <a:effectLst/>
                  <a:uLnTx/>
                  <a:uFillTx/>
                  <a:latin typeface="+mj-lt"/>
                  <a:ea typeface="+mj-ea"/>
                  <a:cs typeface="+mj-cs"/>
                </a:rPr>
                <a:t>Albashi</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2000" b="1" i="0" u="none" strike="noStrike" kern="1200" cap="none" spc="0" normalizeH="0" baseline="0" noProof="0" dirty="0" err="1" smtClean="0">
                  <a:ln>
                    <a:noFill/>
                  </a:ln>
                  <a:solidFill>
                    <a:schemeClr val="tx1"/>
                  </a:solidFill>
                  <a:effectLst/>
                  <a:uLnTx/>
                  <a:uFillTx/>
                  <a:latin typeface="+mj-lt"/>
                  <a:ea typeface="+mj-ea"/>
                  <a:cs typeface="+mj-cs"/>
                </a:rPr>
                <a:t>Da</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2000" b="1" i="0" u="none" strike="noStrike" kern="1200" cap="none" spc="0" normalizeH="0" baseline="0" noProof="0" dirty="0" err="1" smtClean="0">
                  <a:ln>
                    <a:noFill/>
                  </a:ln>
                  <a:solidFill>
                    <a:schemeClr val="tx1"/>
                  </a:solidFill>
                  <a:effectLst/>
                  <a:uLnTx/>
                  <a:uFillTx/>
                  <a:latin typeface="+mj-lt"/>
                  <a:ea typeface="+mj-ea"/>
                  <a:cs typeface="+mj-cs"/>
                </a:rPr>
                <a:t>Gudanarwa</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a:t>
              </a:r>
              <a:r>
                <a:rPr kumimoji="0" lang="en-US" sz="2000" b="1" i="0" u="none" strike="noStrike" kern="1200" cap="none" spc="0" normalizeH="0" noProof="0" dirty="0" smtClean="0">
                  <a:ln>
                    <a:noFill/>
                  </a:ln>
                  <a:solidFill>
                    <a:schemeClr val="tx1"/>
                  </a:solidFill>
                  <a:effectLst/>
                  <a:uLnTx/>
                  <a:uFillTx/>
                  <a:latin typeface="+mj-lt"/>
                  <a:ea typeface="+mj-ea"/>
                  <a:cs typeface="+mj-cs"/>
                </a:rPr>
                <a:t> 2024</a:t>
              </a:r>
              <a:endParaRPr kumimoji="0" lang="en-US" sz="2000" b="1" i="0" u="none" strike="noStrike" kern="1200" cap="none" spc="0" normalizeH="0" baseline="0" noProof="0" dirty="0">
                <a:ln>
                  <a:noFill/>
                </a:ln>
                <a:solidFill>
                  <a:schemeClr val="tx1"/>
                </a:solidFill>
                <a:effectLst/>
                <a:uLnTx/>
                <a:uFillTx/>
                <a:latin typeface="+mj-lt"/>
                <a:ea typeface="+mj-ea"/>
                <a:cs typeface="+mj-cs"/>
              </a:endParaRPr>
            </a:p>
          </p:txBody>
        </p:sp>
        <p:sp>
          <p:nvSpPr>
            <p:cNvPr id="4" name="Rectangle 3"/>
            <p:cNvSpPr/>
            <p:nvPr/>
          </p:nvSpPr>
          <p:spPr>
            <a:xfrm>
              <a:off x="304800" y="533400"/>
              <a:ext cx="607695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err="1">
                  <a:solidFill>
                    <a:schemeClr val="tx1"/>
                  </a:solidFill>
                </a:rPr>
                <a:t>Albashi</a:t>
              </a:r>
              <a:r>
                <a:rPr lang="en-US" sz="1600" dirty="0">
                  <a:solidFill>
                    <a:schemeClr val="tx1"/>
                  </a:solidFill>
                </a:rPr>
                <a:t> da </a:t>
              </a:r>
              <a:r>
                <a:rPr lang="en-US" sz="1600" dirty="0" err="1" smtClean="0">
                  <a:solidFill>
                    <a:schemeClr val="tx1"/>
                  </a:solidFill>
                </a:rPr>
                <a:t>Alawus</a:t>
              </a:r>
              <a:r>
                <a:rPr lang="en-US" sz="1600" dirty="0" smtClean="0">
                  <a:solidFill>
                    <a:schemeClr val="tx1"/>
                  </a:solidFill>
                </a:rPr>
                <a:t>                              32.2%               ₦28,220,545,000.00 </a:t>
              </a:r>
              <a:endParaRPr lang="en-US" sz="1600" dirty="0">
                <a:solidFill>
                  <a:schemeClr val="tx1"/>
                </a:solidFill>
              </a:endParaRPr>
            </a:p>
          </p:txBody>
        </p:sp>
        <p:sp>
          <p:nvSpPr>
            <p:cNvPr id="5" name="Rectangle 4"/>
            <p:cNvSpPr/>
            <p:nvPr/>
          </p:nvSpPr>
          <p:spPr>
            <a:xfrm>
              <a:off x="304800" y="1066800"/>
              <a:ext cx="6076950" cy="4572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smtClean="0">
                <a:solidFill>
                  <a:schemeClr val="tx1"/>
                </a:solidFill>
              </a:endParaRPr>
            </a:p>
            <a:p>
              <a:r>
                <a:rPr lang="en-US" sz="1600" dirty="0" err="1">
                  <a:solidFill>
                    <a:schemeClr val="tx1"/>
                  </a:solidFill>
                </a:rPr>
                <a:t>Kudin</a:t>
              </a:r>
              <a:r>
                <a:rPr lang="en-US" sz="1600" dirty="0">
                  <a:solidFill>
                    <a:schemeClr val="tx1"/>
                  </a:solidFill>
                </a:rPr>
                <a:t> </a:t>
              </a:r>
              <a:r>
                <a:rPr lang="en-US" sz="1600" dirty="0" err="1" smtClean="0">
                  <a:solidFill>
                    <a:schemeClr val="tx1"/>
                  </a:solidFill>
                </a:rPr>
                <a:t>Gudanarwa</a:t>
              </a:r>
              <a:r>
                <a:rPr lang="en-US" sz="1600" dirty="0" smtClean="0">
                  <a:solidFill>
                    <a:schemeClr val="tx1"/>
                  </a:solidFill>
                </a:rPr>
                <a:t>                              33.7%                ₦29,518,455,000.00</a:t>
              </a:r>
            </a:p>
            <a:p>
              <a:pPr lvl="0"/>
              <a:endParaRPr lang="en-US" sz="1600" dirty="0"/>
            </a:p>
          </p:txBody>
        </p:sp>
        <p:sp>
          <p:nvSpPr>
            <p:cNvPr id="6" name="Rectangle 5"/>
            <p:cNvSpPr/>
            <p:nvPr/>
          </p:nvSpPr>
          <p:spPr>
            <a:xfrm>
              <a:off x="278296" y="1600200"/>
              <a:ext cx="6122504"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   </a:t>
              </a:r>
            </a:p>
            <a:p>
              <a:r>
                <a:rPr lang="en-US" sz="1600" dirty="0" err="1">
                  <a:solidFill>
                    <a:schemeClr val="tx1"/>
                  </a:solidFill>
                </a:rPr>
                <a:t>Tallafawa</a:t>
              </a:r>
              <a:r>
                <a:rPr lang="en-US" sz="1600" dirty="0">
                  <a:solidFill>
                    <a:schemeClr val="tx1"/>
                  </a:solidFill>
                </a:rPr>
                <a:t> </a:t>
              </a:r>
              <a:r>
                <a:rPr lang="en-US" sz="1600" dirty="0" err="1">
                  <a:solidFill>
                    <a:schemeClr val="tx1"/>
                  </a:solidFill>
                </a:rPr>
                <a:t>domin</a:t>
              </a:r>
              <a:r>
                <a:rPr lang="en-US" sz="1600" dirty="0">
                  <a:solidFill>
                    <a:schemeClr val="tx1"/>
                  </a:solidFill>
                </a:rPr>
                <a:t> </a:t>
              </a:r>
              <a:endParaRPr lang="en-US" sz="1600" dirty="0" smtClean="0">
                <a:solidFill>
                  <a:schemeClr val="tx1"/>
                </a:solidFill>
              </a:endParaRPr>
            </a:p>
            <a:p>
              <a:r>
                <a:rPr lang="en-US" sz="1600" dirty="0" err="1" smtClean="0">
                  <a:solidFill>
                    <a:schemeClr val="tx1"/>
                  </a:solidFill>
                </a:rPr>
                <a:t>kyautata</a:t>
              </a:r>
              <a:r>
                <a:rPr lang="en-US" sz="1600" dirty="0" smtClean="0">
                  <a:solidFill>
                    <a:schemeClr val="tx1"/>
                  </a:solidFill>
                </a:rPr>
                <a:t> </a:t>
              </a:r>
              <a:r>
                <a:rPr lang="en-US" sz="1600" dirty="0" err="1">
                  <a:solidFill>
                    <a:schemeClr val="tx1"/>
                  </a:solidFill>
                </a:rPr>
                <a:t>rayuwar</a:t>
              </a:r>
              <a:r>
                <a:rPr lang="en-US" sz="1600" dirty="0">
                  <a:solidFill>
                    <a:schemeClr val="tx1"/>
                  </a:solidFill>
                </a:rPr>
                <a:t> </a:t>
              </a:r>
              <a:r>
                <a:rPr lang="en-US" sz="1600" dirty="0" err="1">
                  <a:solidFill>
                    <a:schemeClr val="tx1"/>
                  </a:solidFill>
                </a:rPr>
                <a:t>al’umma</a:t>
              </a:r>
              <a:r>
                <a:rPr lang="en-US" sz="1600" dirty="0">
                  <a:solidFill>
                    <a:schemeClr val="tx1"/>
                  </a:solidFill>
                </a:rPr>
                <a:t> </a:t>
              </a:r>
              <a:r>
                <a:rPr lang="en-US" sz="1600" dirty="0" smtClean="0">
                  <a:solidFill>
                    <a:schemeClr val="tx1"/>
                  </a:solidFill>
                </a:rPr>
                <a:t>               8.06%                   ₦7,055,500,000.00</a:t>
              </a:r>
            </a:p>
            <a:p>
              <a:pPr lvl="0"/>
              <a:endParaRPr lang="en-US" sz="1600" dirty="0"/>
            </a:p>
          </p:txBody>
        </p:sp>
        <p:sp>
          <p:nvSpPr>
            <p:cNvPr id="7" name="Rectangle 6"/>
            <p:cNvSpPr/>
            <p:nvPr/>
          </p:nvSpPr>
          <p:spPr>
            <a:xfrm>
              <a:off x="323850" y="2286000"/>
              <a:ext cx="6076950" cy="56321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 </a:t>
              </a:r>
            </a:p>
            <a:p>
              <a:r>
                <a:rPr lang="en-US" sz="1600" dirty="0" err="1">
                  <a:solidFill>
                    <a:schemeClr val="tx1"/>
                  </a:solidFill>
                </a:rPr>
                <a:t>Tallafin</a:t>
              </a:r>
              <a:r>
                <a:rPr lang="en-US" sz="1600" dirty="0">
                  <a:solidFill>
                    <a:schemeClr val="tx1"/>
                  </a:solidFill>
                </a:rPr>
                <a:t> </a:t>
              </a:r>
              <a:r>
                <a:rPr lang="en-US" sz="1600" dirty="0" err="1" smtClean="0">
                  <a:solidFill>
                    <a:schemeClr val="tx1"/>
                  </a:solidFill>
                </a:rPr>
                <a:t>Gwamnati</a:t>
              </a:r>
              <a:r>
                <a:rPr lang="en-US" sz="1600" dirty="0" smtClean="0">
                  <a:solidFill>
                    <a:schemeClr val="tx1"/>
                  </a:solidFill>
                </a:rPr>
                <a:t> </a:t>
              </a:r>
              <a:r>
                <a:rPr lang="en-US" sz="1600" dirty="0" err="1" smtClean="0">
                  <a:solidFill>
                    <a:schemeClr val="tx1"/>
                  </a:solidFill>
                </a:rPr>
                <a:t>Domin</a:t>
              </a:r>
              <a:r>
                <a:rPr lang="en-US" sz="1600" dirty="0" smtClean="0">
                  <a:solidFill>
                    <a:schemeClr val="tx1"/>
                  </a:solidFill>
                </a:rPr>
                <a:t> </a:t>
              </a:r>
            </a:p>
            <a:p>
              <a:r>
                <a:rPr lang="en-US" sz="1600" dirty="0" smtClean="0">
                  <a:solidFill>
                    <a:schemeClr val="tx1"/>
                  </a:solidFill>
                </a:rPr>
                <a:t>Rage </a:t>
              </a:r>
              <a:r>
                <a:rPr lang="en-US" sz="1600" dirty="0" err="1" smtClean="0">
                  <a:solidFill>
                    <a:schemeClr val="tx1"/>
                  </a:solidFill>
                </a:rPr>
                <a:t>Farashin</a:t>
              </a:r>
              <a:r>
                <a:rPr lang="en-US" sz="1600" dirty="0" smtClean="0">
                  <a:solidFill>
                    <a:schemeClr val="tx1"/>
                  </a:solidFill>
                </a:rPr>
                <a:t> </a:t>
              </a:r>
              <a:r>
                <a:rPr lang="en-US" sz="1600" dirty="0" err="1" smtClean="0">
                  <a:solidFill>
                    <a:schemeClr val="tx1"/>
                  </a:solidFill>
                </a:rPr>
                <a:t>Abubuwa</a:t>
              </a:r>
              <a:r>
                <a:rPr lang="en-US" sz="1600" dirty="0" smtClean="0">
                  <a:solidFill>
                    <a:schemeClr val="tx1"/>
                  </a:solidFill>
                </a:rPr>
                <a:t>                        0.34%                   ₦300,700,000.00</a:t>
              </a:r>
            </a:p>
            <a:p>
              <a:pPr lvl="0"/>
              <a:endParaRPr lang="en-US" sz="1600" dirty="0">
                <a:solidFill>
                  <a:schemeClr val="tx1"/>
                </a:solidFill>
              </a:endParaRPr>
            </a:p>
          </p:txBody>
        </p:sp>
        <p:sp>
          <p:nvSpPr>
            <p:cNvPr id="8" name="Rectangle 7"/>
            <p:cNvSpPr/>
            <p:nvPr/>
          </p:nvSpPr>
          <p:spPr>
            <a:xfrm>
              <a:off x="304800" y="2915478"/>
              <a:ext cx="6096000" cy="5334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1600" dirty="0" smtClean="0">
                <a:solidFill>
                  <a:schemeClr val="tx1"/>
                </a:solidFill>
              </a:endParaRPr>
            </a:p>
            <a:p>
              <a:pPr lvl="0"/>
              <a:r>
                <a:rPr lang="en-US" sz="1600" dirty="0" err="1">
                  <a:solidFill>
                    <a:schemeClr val="tx1"/>
                  </a:solidFill>
                </a:rPr>
                <a:t>Kudin</a:t>
              </a:r>
              <a:r>
                <a:rPr lang="en-US" sz="1600" dirty="0">
                  <a:solidFill>
                    <a:schemeClr val="tx1"/>
                  </a:solidFill>
                </a:rPr>
                <a:t> </a:t>
              </a:r>
              <a:r>
                <a:rPr lang="en-US" sz="1600" dirty="0" err="1" smtClean="0">
                  <a:solidFill>
                    <a:schemeClr val="tx1"/>
                  </a:solidFill>
                </a:rPr>
                <a:t>Biyan</a:t>
              </a:r>
              <a:r>
                <a:rPr lang="en-US" sz="1600" dirty="0" smtClean="0">
                  <a:solidFill>
                    <a:schemeClr val="tx1"/>
                  </a:solidFill>
                </a:rPr>
                <a:t> </a:t>
              </a:r>
              <a:r>
                <a:rPr lang="en-US" sz="1600" dirty="0" err="1" smtClean="0">
                  <a:solidFill>
                    <a:schemeClr val="tx1"/>
                  </a:solidFill>
                </a:rPr>
                <a:t>Basussuka</a:t>
              </a:r>
              <a:r>
                <a:rPr lang="en-US" sz="1600" dirty="0" smtClean="0">
                  <a:solidFill>
                    <a:schemeClr val="tx1"/>
                  </a:solidFill>
                </a:rPr>
                <a:t>                           25.6%             ₦22,425,000,000.00</a:t>
              </a:r>
              <a:endParaRPr lang="en-US" sz="1600" dirty="0">
                <a:solidFill>
                  <a:schemeClr val="tx1"/>
                </a:solidFill>
              </a:endParaRPr>
            </a:p>
            <a:p>
              <a:endParaRPr lang="en-US" sz="1600" dirty="0">
                <a:solidFill>
                  <a:schemeClr val="tx1"/>
                </a:solidFill>
              </a:endParaRPr>
            </a:p>
          </p:txBody>
        </p:sp>
        <p:sp>
          <p:nvSpPr>
            <p:cNvPr id="9" name="Title 1"/>
            <p:cNvSpPr txBox="1">
              <a:spLocks/>
            </p:cNvSpPr>
            <p:nvPr/>
          </p:nvSpPr>
          <p:spPr>
            <a:xfrm>
              <a:off x="228600" y="3657600"/>
              <a:ext cx="3581400" cy="6096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mj-lt"/>
                  <a:ea typeface="+mj-ea"/>
                  <a:cs typeface="+mj-cs"/>
                </a:rPr>
                <a:t/>
              </a:r>
              <a:br>
                <a:rPr kumimoji="0" lang="en-US" sz="2000" b="0" i="0" u="none" strike="noStrike" kern="1200" cap="none" spc="0" normalizeH="0" baseline="0" noProof="0" dirty="0" smtClean="0">
                  <a:ln>
                    <a:noFill/>
                  </a:ln>
                  <a:solidFill>
                    <a:schemeClr val="tx1"/>
                  </a:solidFill>
                  <a:effectLst/>
                  <a:uLnTx/>
                  <a:uFillTx/>
                  <a:latin typeface="+mj-lt"/>
                  <a:ea typeface="+mj-ea"/>
                  <a:cs typeface="+mj-cs"/>
                </a:rPr>
              </a:br>
              <a:r>
                <a:rPr kumimoji="0" lang="en-US" sz="2000" b="1" i="0" u="none" strike="noStrike" kern="1200" cap="none" spc="0" normalizeH="0" baseline="0" noProof="0" dirty="0" err="1" smtClean="0">
                  <a:ln>
                    <a:noFill/>
                  </a:ln>
                  <a:solidFill>
                    <a:schemeClr val="tx1"/>
                  </a:solidFill>
                  <a:effectLst/>
                  <a:uLnTx/>
                  <a:uFillTx/>
                  <a:latin typeface="+mj-lt"/>
                  <a:ea typeface="+mj-ea"/>
                  <a:cs typeface="+mj-cs"/>
                </a:rPr>
                <a:t>Kudaden</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2000" b="1" i="0" u="none" strike="noStrike" kern="1200" cap="none" spc="0" normalizeH="0" baseline="0" noProof="0" dirty="0" err="1" smtClean="0">
                  <a:ln>
                    <a:noFill/>
                  </a:ln>
                  <a:solidFill>
                    <a:schemeClr val="tx1"/>
                  </a:solidFill>
                  <a:effectLst/>
                  <a:uLnTx/>
                  <a:uFillTx/>
                  <a:latin typeface="+mj-lt"/>
                  <a:ea typeface="+mj-ea"/>
                  <a:cs typeface="+mj-cs"/>
                </a:rPr>
                <a:t>Manyan</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a:t>
              </a:r>
              <a:r>
                <a:rPr kumimoji="0" lang="en-US" sz="2000" b="1" i="0" u="none" strike="noStrike" kern="1200" cap="none" spc="0" normalizeH="0" baseline="0" noProof="0" dirty="0" err="1" smtClean="0">
                  <a:ln>
                    <a:noFill/>
                  </a:ln>
                  <a:solidFill>
                    <a:schemeClr val="tx1"/>
                  </a:solidFill>
                  <a:effectLst/>
                  <a:uLnTx/>
                  <a:uFillTx/>
                  <a:latin typeface="+mj-lt"/>
                  <a:ea typeface="+mj-ea"/>
                  <a:cs typeface="+mj-cs"/>
                </a:rPr>
                <a:t>Ayyuka</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2024</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r>
              <a:br>
                <a:rPr kumimoji="0" lang="en-US" sz="2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Rectangle 9"/>
            <p:cNvSpPr/>
            <p:nvPr/>
          </p:nvSpPr>
          <p:spPr>
            <a:xfrm>
              <a:off x="304800" y="4267200"/>
              <a:ext cx="6172200" cy="6096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1600" dirty="0" smtClean="0">
                <a:solidFill>
                  <a:schemeClr val="tx1"/>
                </a:solidFill>
              </a:endParaRPr>
            </a:p>
            <a:p>
              <a:pPr lvl="0"/>
              <a:r>
                <a:rPr lang="en-US" sz="1600" dirty="0" err="1" smtClean="0">
                  <a:solidFill>
                    <a:schemeClr val="tx1"/>
                  </a:solidFill>
                </a:rPr>
                <a:t>Sashin</a:t>
              </a:r>
              <a:r>
                <a:rPr lang="en-US" sz="1600" dirty="0" smtClean="0">
                  <a:solidFill>
                    <a:schemeClr val="tx1"/>
                  </a:solidFill>
                </a:rPr>
                <a:t> </a:t>
              </a:r>
              <a:r>
                <a:rPr lang="en-US" sz="1600" dirty="0" err="1" smtClean="0">
                  <a:solidFill>
                    <a:schemeClr val="tx1"/>
                  </a:solidFill>
                </a:rPr>
                <a:t>Gudanarwa</a:t>
              </a:r>
              <a:r>
                <a:rPr lang="en-US" sz="1600" dirty="0" smtClean="0">
                  <a:solidFill>
                    <a:schemeClr val="tx1"/>
                  </a:solidFill>
                </a:rPr>
                <a:t>                              4.0%                      ₦4,910,500,000.00</a:t>
              </a:r>
            </a:p>
            <a:p>
              <a:pPr lvl="0"/>
              <a:endParaRPr lang="en-US" sz="1600" dirty="0"/>
            </a:p>
          </p:txBody>
        </p:sp>
        <p:sp>
          <p:nvSpPr>
            <p:cNvPr id="11" name="Rectangle 10"/>
            <p:cNvSpPr/>
            <p:nvPr/>
          </p:nvSpPr>
          <p:spPr>
            <a:xfrm>
              <a:off x="304800" y="4953000"/>
              <a:ext cx="6172200" cy="5334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t> </a:t>
              </a:r>
              <a:endParaRPr lang="en-US" sz="1600" dirty="0" smtClean="0">
                <a:solidFill>
                  <a:schemeClr val="tx1"/>
                </a:solidFill>
              </a:endParaRPr>
            </a:p>
            <a:p>
              <a:r>
                <a:rPr lang="en-US" sz="1600" dirty="0" err="1">
                  <a:solidFill>
                    <a:schemeClr val="tx1"/>
                  </a:solidFill>
                </a:rPr>
                <a:t>Bangaren</a:t>
              </a:r>
              <a:r>
                <a:rPr lang="en-US" sz="1600" dirty="0">
                  <a:solidFill>
                    <a:schemeClr val="tx1"/>
                  </a:solidFill>
                </a:rPr>
                <a:t> </a:t>
              </a:r>
              <a:r>
                <a:rPr lang="en-US" sz="1600" dirty="0" err="1">
                  <a:solidFill>
                    <a:schemeClr val="tx1"/>
                  </a:solidFill>
                </a:rPr>
                <a:t>tattalin</a:t>
              </a:r>
              <a:r>
                <a:rPr lang="en-US" sz="1600" dirty="0">
                  <a:solidFill>
                    <a:schemeClr val="tx1"/>
                  </a:solidFill>
                </a:rPr>
                <a:t> </a:t>
              </a:r>
              <a:r>
                <a:rPr lang="en-US" sz="1600" dirty="0" err="1">
                  <a:solidFill>
                    <a:schemeClr val="tx1"/>
                  </a:solidFill>
                </a:rPr>
                <a:t>arziki</a:t>
              </a:r>
              <a:r>
                <a:rPr lang="en-US" sz="1600" dirty="0" smtClean="0">
                  <a:solidFill>
                    <a:schemeClr val="tx1"/>
                  </a:solidFill>
                </a:rPr>
                <a:t>                    74.0%                    ₦89,584,000,000.00</a:t>
              </a:r>
            </a:p>
            <a:p>
              <a:pPr lvl="0"/>
              <a:endParaRPr lang="en-US" sz="1600" dirty="0"/>
            </a:p>
          </p:txBody>
        </p:sp>
        <p:sp>
          <p:nvSpPr>
            <p:cNvPr id="12" name="Rectangle 11"/>
            <p:cNvSpPr/>
            <p:nvPr/>
          </p:nvSpPr>
          <p:spPr>
            <a:xfrm>
              <a:off x="304800" y="5638800"/>
              <a:ext cx="6172200" cy="6096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1600" dirty="0" smtClean="0">
                <a:solidFill>
                  <a:schemeClr val="tx1"/>
                </a:solidFill>
              </a:endParaRPr>
            </a:p>
            <a:p>
              <a:pPr lvl="0"/>
              <a:r>
                <a:rPr lang="en-US" sz="1600" dirty="0">
                  <a:solidFill>
                    <a:schemeClr val="tx1"/>
                  </a:solidFill>
                </a:rPr>
                <a:t>Sharia da </a:t>
              </a:r>
              <a:r>
                <a:rPr lang="en-US" sz="1600" dirty="0" err="1">
                  <a:solidFill>
                    <a:schemeClr val="tx1"/>
                  </a:solidFill>
                </a:rPr>
                <a:t>bangaren</a:t>
              </a:r>
              <a:r>
                <a:rPr lang="en-US" sz="1600" dirty="0">
                  <a:solidFill>
                    <a:schemeClr val="tx1"/>
                  </a:solidFill>
                </a:rPr>
                <a:t> </a:t>
              </a:r>
              <a:r>
                <a:rPr lang="en-US" sz="1600" dirty="0" smtClean="0">
                  <a:solidFill>
                    <a:schemeClr val="tx1"/>
                  </a:solidFill>
                </a:rPr>
                <a:t>Sharia                 2.0%                     ₦2,426,800,000.00</a:t>
              </a:r>
              <a:endParaRPr lang="en-US" sz="1600" dirty="0">
                <a:solidFill>
                  <a:schemeClr val="tx1"/>
                </a:solidFill>
              </a:endParaRPr>
            </a:p>
            <a:p>
              <a:endParaRPr lang="en-US" sz="1600" dirty="0"/>
            </a:p>
          </p:txBody>
        </p:sp>
        <p:sp>
          <p:nvSpPr>
            <p:cNvPr id="13" name="Rectangle 12"/>
            <p:cNvSpPr/>
            <p:nvPr/>
          </p:nvSpPr>
          <p:spPr>
            <a:xfrm>
              <a:off x="304800" y="6400800"/>
              <a:ext cx="6172200" cy="685800"/>
            </a:xfrm>
            <a:prstGeom prst="rect">
              <a:avLst/>
            </a:prstGeom>
            <a:solidFill>
              <a:srgbClr val="F7AB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smtClean="0">
                <a:solidFill>
                  <a:schemeClr val="tx1"/>
                </a:solidFill>
              </a:endParaRPr>
            </a:p>
            <a:p>
              <a:r>
                <a:rPr lang="en-US" sz="1600" dirty="0" err="1">
                  <a:solidFill>
                    <a:schemeClr val="tx1"/>
                  </a:solidFill>
                </a:rPr>
                <a:t>Bangaren</a:t>
              </a:r>
              <a:r>
                <a:rPr lang="en-US" sz="1600" dirty="0">
                  <a:solidFill>
                    <a:schemeClr val="tx1"/>
                  </a:solidFill>
                </a:rPr>
                <a:t> </a:t>
              </a:r>
              <a:r>
                <a:rPr lang="en-US" sz="1600" dirty="0" err="1">
                  <a:solidFill>
                    <a:schemeClr val="tx1"/>
                  </a:solidFill>
                </a:rPr>
                <a:t>zamantakewa</a:t>
              </a:r>
              <a:r>
                <a:rPr lang="en-US" sz="1600" dirty="0" smtClean="0">
                  <a:solidFill>
                    <a:schemeClr val="tx1"/>
                  </a:solidFill>
                </a:rPr>
                <a:t>                    20.0%                   ₦23,622,500,000.00</a:t>
              </a:r>
            </a:p>
            <a:p>
              <a:pPr lvl="0"/>
              <a:endParaRPr lang="en-US" sz="1600" dirty="0">
                <a:solidFill>
                  <a:schemeClr val="tx1"/>
                </a:solidFill>
              </a:endParaRPr>
            </a:p>
          </p:txBody>
        </p:sp>
      </p:grpSp>
    </p:spTree>
    <p:extLst>
      <p:ext uri="{BB962C8B-B14F-4D97-AF65-F5344CB8AC3E}">
        <p14:creationId xmlns:p14="http://schemas.microsoft.com/office/powerpoint/2010/main" val="447570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5575" y="-144463"/>
            <a:ext cx="6169025" cy="8145463"/>
            <a:chOff x="155575" y="-144463"/>
            <a:chExt cx="6169025" cy="8145463"/>
          </a:xfrm>
        </p:grpSpPr>
        <p:sp>
          <p:nvSpPr>
            <p:cNvPr id="3" name="Rectangle 2"/>
            <p:cNvSpPr>
              <a:spLocks noChangeArrowheads="1"/>
            </p:cNvSpPr>
            <p:nvPr/>
          </p:nvSpPr>
          <p:spPr bwMode="auto">
            <a:xfrm>
              <a:off x="377842" y="1"/>
              <a:ext cx="5906553"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en-US" sz="1600" b="1" dirty="0"/>
                <a:t>HUKUMOMI GOMA DA ZASUFI KASHE KUDADEN MANYAN AYYUKA</a:t>
              </a:r>
            </a:p>
          </p:txBody>
        </p:sp>
        <p:sp>
          <p:nvSpPr>
            <p:cNvPr id="4" name="Rectangle 3"/>
            <p:cNvSpPr/>
            <p:nvPr/>
          </p:nvSpPr>
          <p:spPr>
            <a:xfrm>
              <a:off x="533400" y="381000"/>
              <a:ext cx="5791200" cy="5842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Ayyuka</a:t>
              </a:r>
              <a:r>
                <a:rPr lang="en-US" dirty="0">
                  <a:solidFill>
                    <a:schemeClr val="tx1"/>
                  </a:solidFill>
                </a:rPr>
                <a:t>, </a:t>
              </a:r>
              <a:r>
                <a:rPr lang="en-US" dirty="0" err="1" smtClean="0">
                  <a:solidFill>
                    <a:schemeClr val="tx1"/>
                  </a:solidFill>
                </a:rPr>
                <a:t>Gidaje</a:t>
              </a:r>
              <a:r>
                <a:rPr lang="en-US" dirty="0" smtClean="0">
                  <a:solidFill>
                    <a:schemeClr val="tx1"/>
                  </a:solidFill>
                </a:rPr>
                <a:t> </a:t>
              </a:r>
            </a:p>
            <a:p>
              <a:r>
                <a:rPr lang="en-US" dirty="0" smtClean="0">
                  <a:solidFill>
                    <a:schemeClr val="tx1"/>
                  </a:solidFill>
                </a:rPr>
                <a:t>                  </a:t>
              </a:r>
              <a:r>
                <a:rPr lang="en-US" dirty="0" err="1" smtClean="0">
                  <a:solidFill>
                    <a:schemeClr val="tx1"/>
                  </a:solidFill>
                </a:rPr>
                <a:t>da</a:t>
              </a:r>
              <a:r>
                <a:rPr lang="en-US" dirty="0" smtClean="0">
                  <a:solidFill>
                    <a:schemeClr val="tx1"/>
                  </a:solidFill>
                </a:rPr>
                <a:t> </a:t>
              </a:r>
              <a:r>
                <a:rPr lang="en-US" dirty="0" err="1" smtClean="0">
                  <a:solidFill>
                    <a:schemeClr val="tx1"/>
                  </a:solidFill>
                </a:rPr>
                <a:t>Sufuri</a:t>
              </a:r>
              <a:r>
                <a:rPr lang="en-US" dirty="0" smtClean="0">
                  <a:solidFill>
                    <a:schemeClr val="tx1"/>
                  </a:solidFill>
                </a:rPr>
                <a:t>                                     ₦50,963,000,000.00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5" name="Rectangle 4"/>
            <p:cNvSpPr/>
            <p:nvPr/>
          </p:nvSpPr>
          <p:spPr>
            <a:xfrm>
              <a:off x="571500" y="1066800"/>
              <a:ext cx="5753100" cy="5842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Ruwa</a:t>
              </a:r>
              <a:r>
                <a:rPr lang="en-US" dirty="0" smtClean="0">
                  <a:solidFill>
                    <a:schemeClr val="tx1"/>
                  </a:solidFill>
                </a:rPr>
                <a:t>, </a:t>
              </a:r>
              <a:r>
                <a:rPr lang="en-US" dirty="0" err="1" smtClean="0">
                  <a:solidFill>
                    <a:schemeClr val="tx1"/>
                  </a:solidFill>
                </a:rPr>
                <a:t>Muhalli</a:t>
              </a:r>
              <a:r>
                <a:rPr lang="en-US" dirty="0" smtClean="0">
                  <a:solidFill>
                    <a:schemeClr val="tx1"/>
                  </a:solidFill>
                </a:rPr>
                <a:t> </a:t>
              </a:r>
              <a:r>
                <a:rPr lang="en-US" dirty="0" err="1" smtClean="0">
                  <a:solidFill>
                    <a:schemeClr val="tx1"/>
                  </a:solidFill>
                </a:rPr>
                <a:t>da</a:t>
              </a:r>
              <a:r>
                <a:rPr lang="en-US" dirty="0" smtClean="0">
                  <a:solidFill>
                    <a:schemeClr val="tx1"/>
                  </a:solidFill>
                </a:rPr>
                <a:t> </a:t>
              </a:r>
            </a:p>
            <a:p>
              <a:r>
                <a:rPr lang="en-US" dirty="0" smtClean="0">
                  <a:solidFill>
                    <a:schemeClr val="tx1"/>
                  </a:solidFill>
                </a:rPr>
                <a:t>                 </a:t>
              </a:r>
              <a:r>
                <a:rPr lang="en-US" dirty="0" err="1" smtClean="0">
                  <a:solidFill>
                    <a:schemeClr val="tx1"/>
                  </a:solidFill>
                </a:rPr>
                <a:t>Gandun</a:t>
              </a:r>
              <a:r>
                <a:rPr lang="en-US" dirty="0" smtClean="0">
                  <a:solidFill>
                    <a:schemeClr val="tx1"/>
                  </a:solidFill>
                </a:rPr>
                <a:t> </a:t>
              </a:r>
              <a:r>
                <a:rPr lang="en-US" dirty="0" err="1" smtClean="0">
                  <a:solidFill>
                    <a:schemeClr val="tx1"/>
                  </a:solidFill>
                </a:rPr>
                <a:t>Daji</a:t>
              </a:r>
              <a:r>
                <a:rPr lang="en-US" dirty="0" smtClean="0">
                  <a:solidFill>
                    <a:schemeClr val="tx1"/>
                  </a:solidFill>
                </a:rPr>
                <a:t>                               ₦18,366,000,000.00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6" name="Rectangle 5"/>
            <p:cNvSpPr/>
            <p:nvPr/>
          </p:nvSpPr>
          <p:spPr>
            <a:xfrm>
              <a:off x="609600" y="1752600"/>
              <a:ext cx="5715000" cy="5334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Ilimi</a:t>
              </a:r>
              <a:r>
                <a:rPr lang="en-US" dirty="0" smtClean="0">
                  <a:solidFill>
                    <a:schemeClr val="tx1"/>
                  </a:solidFill>
                </a:rPr>
                <a:t>                            ₦8,103,800,000.00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7" name="Rectangle 6"/>
            <p:cNvSpPr/>
            <p:nvPr/>
          </p:nvSpPr>
          <p:spPr>
            <a:xfrm>
              <a:off x="571500" y="2387600"/>
              <a:ext cx="5753100" cy="584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a:solidFill>
                    <a:schemeClr val="tx1"/>
                  </a:solidFill>
                </a:rPr>
                <a:t>Noma</a:t>
              </a:r>
              <a:r>
                <a:rPr lang="en-US" dirty="0">
                  <a:solidFill>
                    <a:schemeClr val="tx1"/>
                  </a:solidFill>
                </a:rPr>
                <a:t>, Kula </a:t>
              </a:r>
              <a:r>
                <a:rPr lang="en-US" dirty="0" err="1">
                  <a:solidFill>
                    <a:schemeClr val="tx1"/>
                  </a:solidFill>
                </a:rPr>
                <a:t>da</a:t>
              </a:r>
              <a:r>
                <a:rPr lang="en-US" dirty="0">
                  <a:solidFill>
                    <a:schemeClr val="tx1"/>
                  </a:solidFill>
                </a:rPr>
                <a:t> </a:t>
              </a:r>
              <a:r>
                <a:rPr lang="en-US" dirty="0" err="1">
                  <a:solidFill>
                    <a:schemeClr val="tx1"/>
                  </a:solidFill>
                </a:rPr>
                <a:t>Dabbobi</a:t>
              </a:r>
              <a:r>
                <a:rPr lang="en-US" dirty="0">
                  <a:solidFill>
                    <a:schemeClr val="tx1"/>
                  </a:solidFill>
                </a:rPr>
                <a:t> </a:t>
              </a:r>
              <a:r>
                <a:rPr lang="en-US" dirty="0" err="1">
                  <a:solidFill>
                    <a:schemeClr val="tx1"/>
                  </a:solidFill>
                </a:rPr>
                <a:t>da</a:t>
              </a:r>
              <a:r>
                <a:rPr lang="en-US" dirty="0">
                  <a:solidFill>
                    <a:schemeClr val="tx1"/>
                  </a:solidFill>
                </a:rPr>
                <a:t> </a:t>
              </a:r>
              <a:endParaRPr lang="en-US" dirty="0" smtClean="0">
                <a:solidFill>
                  <a:schemeClr val="tx1"/>
                </a:solidFill>
              </a:endParaRPr>
            </a:p>
            <a:p>
              <a:r>
                <a:rPr lang="en-US" dirty="0" smtClean="0">
                  <a:solidFill>
                    <a:schemeClr val="tx1"/>
                  </a:solidFill>
                </a:rPr>
                <a:t>                </a:t>
              </a:r>
              <a:r>
                <a:rPr lang="en-US" dirty="0" err="1" smtClean="0">
                  <a:solidFill>
                    <a:schemeClr val="tx1"/>
                  </a:solidFill>
                </a:rPr>
                <a:t>Kungiyoyin</a:t>
              </a:r>
              <a:r>
                <a:rPr lang="en-US" dirty="0" smtClean="0">
                  <a:solidFill>
                    <a:schemeClr val="tx1"/>
                  </a:solidFill>
                </a:rPr>
                <a:t> </a:t>
              </a:r>
              <a:r>
                <a:rPr lang="en-US" dirty="0">
                  <a:solidFill>
                    <a:schemeClr val="tx1"/>
                  </a:solidFill>
                </a:rPr>
                <a:t>Gama </a:t>
              </a:r>
              <a:r>
                <a:rPr lang="en-US" dirty="0" err="1" smtClean="0">
                  <a:solidFill>
                    <a:schemeClr val="tx1"/>
                  </a:solidFill>
                </a:rPr>
                <a:t>kai</a:t>
              </a:r>
              <a:r>
                <a:rPr lang="en-US" dirty="0" smtClean="0">
                  <a:solidFill>
                    <a:schemeClr val="tx1"/>
                  </a:solidFill>
                </a:rPr>
                <a:t>                   ₦7,367,500,000.00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8" name="Rectangle 7"/>
            <p:cNvSpPr/>
            <p:nvPr/>
          </p:nvSpPr>
          <p:spPr>
            <a:xfrm>
              <a:off x="571500" y="3073400"/>
              <a:ext cx="5753100" cy="5842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Lafiya</a:t>
              </a:r>
              <a:r>
                <a:rPr lang="en-US" dirty="0" smtClean="0">
                  <a:solidFill>
                    <a:schemeClr val="tx1"/>
                  </a:solidFill>
                </a:rPr>
                <a:t>                          ₦5,953,200,000.00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9" name="Rectangle 8"/>
            <p:cNvSpPr/>
            <p:nvPr/>
          </p:nvSpPr>
          <p:spPr>
            <a:xfrm>
              <a:off x="571500" y="3733800"/>
              <a:ext cx="5753100" cy="6096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t> </a:t>
              </a:r>
            </a:p>
            <a:p>
              <a:r>
                <a:rPr lang="en-US" sz="1600" dirty="0" smtClean="0"/>
                <a:t>                </a:t>
              </a:r>
            </a:p>
            <a:p>
              <a:endParaRPr lang="en-US" sz="1600" dirty="0" smtClean="0"/>
            </a:p>
            <a:p>
              <a:r>
                <a:rPr lang="en-US" sz="1600" dirty="0" smtClean="0"/>
                <a:t>                </a:t>
              </a:r>
              <a:r>
                <a:rPr lang="en-US" sz="1600" dirty="0" smtClean="0">
                  <a:solidFill>
                    <a:schemeClr val="tx1"/>
                  </a:solidFill>
                </a:rPr>
                <a:t> </a:t>
              </a:r>
            </a:p>
            <a:p>
              <a:endParaRPr lang="en-US" sz="1600" dirty="0" smtClean="0">
                <a:solidFill>
                  <a:schemeClr val="tx1"/>
                </a:solidFill>
              </a:endParaRPr>
            </a:p>
            <a:p>
              <a:r>
                <a:rPr lang="en-US" sz="1600" dirty="0" smtClean="0">
                  <a:solidFill>
                    <a:schemeClr val="tx1"/>
                  </a:solidFill>
                </a:rPr>
                <a:t>                    </a:t>
              </a:r>
            </a:p>
            <a:p>
              <a:endParaRPr lang="en-US" sz="1600" dirty="0" smtClean="0">
                <a:solidFill>
                  <a:schemeClr val="tx1"/>
                </a:solidFill>
              </a:endParaRPr>
            </a:p>
            <a:p>
              <a:r>
                <a:rPr lang="en-US" sz="1600" dirty="0" smtClean="0">
                  <a:solidFill>
                    <a:schemeClr val="tx1"/>
                  </a:solidFill>
                </a:rPr>
                <a:t>               </a:t>
              </a:r>
              <a:r>
                <a:rPr lang="en-US" sz="1600" dirty="0" err="1" smtClean="0">
                  <a:solidFill>
                    <a:schemeClr val="tx1"/>
                  </a:solidFill>
                </a:rPr>
                <a:t>Ma’aikatar</a:t>
              </a:r>
              <a:r>
                <a:rPr lang="en-US" sz="1600" dirty="0" smtClean="0">
                  <a:solidFill>
                    <a:schemeClr val="tx1"/>
                  </a:solidFill>
                </a:rPr>
                <a:t> </a:t>
              </a:r>
              <a:r>
                <a:rPr lang="en-US" sz="1600" dirty="0" err="1" smtClean="0">
                  <a:solidFill>
                    <a:schemeClr val="tx1"/>
                  </a:solidFill>
                </a:rPr>
                <a:t>Ilimi</a:t>
              </a:r>
              <a:r>
                <a:rPr lang="en-US" sz="1600" dirty="0" smtClean="0">
                  <a:solidFill>
                    <a:schemeClr val="tx1"/>
                  </a:solidFill>
                </a:rPr>
                <a:t> </a:t>
              </a:r>
              <a:r>
                <a:rPr lang="en-US" sz="1600" dirty="0" err="1" smtClean="0">
                  <a:solidFill>
                    <a:schemeClr val="tx1"/>
                  </a:solidFill>
                </a:rPr>
                <a:t>mai</a:t>
              </a:r>
              <a:r>
                <a:rPr lang="en-US" sz="1600" dirty="0" smtClean="0">
                  <a:solidFill>
                    <a:schemeClr val="tx1"/>
                  </a:solidFill>
                </a:rPr>
                <a:t> </a:t>
              </a:r>
              <a:r>
                <a:rPr lang="en-US" sz="1600" dirty="0" err="1" smtClean="0">
                  <a:solidFill>
                    <a:schemeClr val="tx1"/>
                  </a:solidFill>
                </a:rPr>
                <a:t>Zurfi</a:t>
              </a:r>
              <a:r>
                <a:rPr lang="en-US" sz="1600" dirty="0" smtClean="0">
                  <a:solidFill>
                    <a:schemeClr val="tx1"/>
                  </a:solidFill>
                </a:rPr>
                <a:t>             ₦5,768,000,000.00</a:t>
              </a:r>
            </a:p>
            <a:p>
              <a:endParaRPr lang="en-US" sz="1600" dirty="0" smtClean="0">
                <a:solidFill>
                  <a:schemeClr val="tx1"/>
                </a:solidFill>
              </a:endParaRPr>
            </a:p>
            <a:p>
              <a:endParaRPr lang="en-US" sz="1600" dirty="0" smtClean="0">
                <a:solidFill>
                  <a:schemeClr val="tx1"/>
                </a:solidFill>
              </a:endParaRPr>
            </a:p>
            <a:p>
              <a:endParaRPr lang="en-US" sz="1600" dirty="0" smtClean="0">
                <a:solidFill>
                  <a:schemeClr val="tx1"/>
                </a:solidFill>
              </a:endParaRPr>
            </a:p>
            <a:p>
              <a:endParaRPr lang="en-US" sz="1600" dirty="0" smtClean="0">
                <a:solidFill>
                  <a:schemeClr val="tx1"/>
                </a:solidFill>
              </a:endParaRPr>
            </a:p>
            <a:p>
              <a:endParaRPr lang="en-US" sz="1600" dirty="0" smtClean="0">
                <a:solidFill>
                  <a:schemeClr val="tx1"/>
                </a:solidFill>
              </a:endParaRPr>
            </a:p>
            <a:p>
              <a:endParaRPr lang="en-US" sz="1600" dirty="0" smtClean="0">
                <a:solidFill>
                  <a:schemeClr val="tx1"/>
                </a:solidFill>
              </a:endParaRPr>
            </a:p>
            <a:p>
              <a:r>
                <a:rPr lang="en-US" sz="1600" dirty="0" smtClean="0">
                  <a:solidFill>
                    <a:schemeClr val="tx1"/>
                  </a:solidFill>
                </a:rPr>
                <a:t>                                                                                   </a:t>
              </a:r>
            </a:p>
          </p:txBody>
        </p:sp>
        <p:sp>
          <p:nvSpPr>
            <p:cNvPr id="10" name="Rectangle 9"/>
            <p:cNvSpPr/>
            <p:nvPr/>
          </p:nvSpPr>
          <p:spPr>
            <a:xfrm>
              <a:off x="571500" y="4419600"/>
              <a:ext cx="5715000" cy="6096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Kudi</a:t>
              </a:r>
              <a:r>
                <a:rPr lang="en-US" dirty="0" smtClean="0">
                  <a:solidFill>
                    <a:schemeClr val="tx1"/>
                  </a:solidFill>
                </a:rPr>
                <a:t>                             ₦4,310,500,000.00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11" name="Rectangle 10"/>
            <p:cNvSpPr/>
            <p:nvPr/>
          </p:nvSpPr>
          <p:spPr>
            <a:xfrm>
              <a:off x="571500" y="5105400"/>
              <a:ext cx="5715000" cy="685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r>
                <a:rPr lang="en-US" dirty="0" smtClean="0">
                  <a:solidFill>
                    <a:schemeClr val="tx1"/>
                  </a:solidFill>
                </a:rPr>
                <a:t>               </a:t>
              </a:r>
              <a:r>
                <a:rPr lang="en-US" dirty="0" err="1">
                  <a:solidFill>
                    <a:schemeClr val="tx1"/>
                  </a:solidFill>
                </a:rPr>
                <a:t>Ma’aikatar</a:t>
              </a:r>
              <a:r>
                <a:rPr lang="en-US" dirty="0">
                  <a:solidFill>
                    <a:schemeClr val="tx1"/>
                  </a:solidFill>
                </a:rPr>
                <a:t> </a:t>
              </a:r>
              <a:r>
                <a:rPr lang="en-US" dirty="0" err="1" smtClean="0">
                  <a:solidFill>
                    <a:schemeClr val="tx1"/>
                  </a:solidFill>
                </a:rPr>
                <a:t>kasuwanci</a:t>
              </a:r>
              <a:r>
                <a:rPr lang="en-US" dirty="0" smtClean="0">
                  <a:solidFill>
                    <a:schemeClr val="tx1"/>
                  </a:solidFill>
                </a:rPr>
                <a:t> </a:t>
              </a:r>
              <a:r>
                <a:rPr lang="en-US" dirty="0" err="1" smtClean="0">
                  <a:solidFill>
                    <a:schemeClr val="tx1"/>
                  </a:solidFill>
                </a:rPr>
                <a:t>da</a:t>
              </a:r>
              <a:r>
                <a:rPr lang="en-US" dirty="0" smtClean="0">
                  <a:solidFill>
                    <a:schemeClr val="tx1"/>
                  </a:solidFill>
                </a:rPr>
                <a:t> </a:t>
              </a:r>
            </a:p>
            <a:p>
              <a:r>
                <a:rPr lang="en-US" dirty="0" smtClean="0">
                  <a:solidFill>
                    <a:schemeClr val="tx1"/>
                  </a:solidFill>
                </a:rPr>
                <a:t>               </a:t>
              </a:r>
              <a:r>
                <a:rPr lang="en-US" dirty="0" err="1" smtClean="0">
                  <a:solidFill>
                    <a:schemeClr val="tx1"/>
                  </a:solidFill>
                </a:rPr>
                <a:t>Masana’antu</a:t>
              </a:r>
              <a:r>
                <a:rPr lang="en-US" dirty="0" smtClean="0">
                  <a:solidFill>
                    <a:schemeClr val="tx1"/>
                  </a:solidFill>
                </a:rPr>
                <a:t>                                 ₦3,510,400,000.00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12" name="Rectangle 11"/>
            <p:cNvSpPr/>
            <p:nvPr/>
          </p:nvSpPr>
          <p:spPr>
            <a:xfrm>
              <a:off x="571500" y="5867400"/>
              <a:ext cx="5715000" cy="6858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a:solidFill>
                    <a:schemeClr val="tx1"/>
                  </a:solidFill>
                </a:rPr>
                <a:t>Kasafin</a:t>
              </a:r>
              <a:r>
                <a:rPr lang="en-US" dirty="0">
                  <a:solidFill>
                    <a:schemeClr val="tx1"/>
                  </a:solidFill>
                </a:rPr>
                <a:t> </a:t>
              </a:r>
              <a:r>
                <a:rPr lang="en-US" dirty="0" err="1">
                  <a:solidFill>
                    <a:schemeClr val="tx1"/>
                  </a:solidFill>
                </a:rPr>
                <a:t>Kudi</a:t>
              </a:r>
              <a:r>
                <a:rPr lang="en-US" dirty="0">
                  <a:solidFill>
                    <a:schemeClr val="tx1"/>
                  </a:solidFill>
                </a:rPr>
                <a:t> </a:t>
              </a:r>
              <a:r>
                <a:rPr lang="en-US" dirty="0" err="1">
                  <a:solidFill>
                    <a:schemeClr val="tx1"/>
                  </a:solidFill>
                </a:rPr>
                <a:t>da</a:t>
              </a:r>
              <a:r>
                <a:rPr lang="en-US" dirty="0">
                  <a:solidFill>
                    <a:schemeClr val="tx1"/>
                  </a:solidFill>
                </a:rPr>
                <a:t> </a:t>
              </a:r>
              <a:endParaRPr lang="en-US" dirty="0" smtClean="0">
                <a:solidFill>
                  <a:schemeClr val="tx1"/>
                </a:solidFill>
              </a:endParaRPr>
            </a:p>
            <a:p>
              <a:r>
                <a:rPr lang="en-US" dirty="0" smtClean="0">
                  <a:solidFill>
                    <a:schemeClr val="tx1"/>
                  </a:solidFill>
                </a:rPr>
                <a:t>              </a:t>
              </a:r>
              <a:r>
                <a:rPr lang="en-US" dirty="0" err="1" smtClean="0">
                  <a:solidFill>
                    <a:schemeClr val="tx1"/>
                  </a:solidFill>
                </a:rPr>
                <a:t>Tsare</a:t>
              </a:r>
              <a:r>
                <a:rPr lang="en-US" dirty="0" smtClean="0">
                  <a:solidFill>
                    <a:schemeClr val="tx1"/>
                  </a:solidFill>
                </a:rPr>
                <a:t> </a:t>
              </a:r>
              <a:r>
                <a:rPr lang="en-US" dirty="0" err="1">
                  <a:solidFill>
                    <a:schemeClr val="tx1"/>
                  </a:solidFill>
                </a:rPr>
                <a:t>Tsare</a:t>
              </a:r>
              <a:r>
                <a:rPr lang="en-US" dirty="0" smtClean="0">
                  <a:solidFill>
                    <a:schemeClr val="tx1"/>
                  </a:solidFill>
                </a:rPr>
                <a:t>                                      ₦2,512,000,000.00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13" name="Rectangle 12"/>
            <p:cNvSpPr/>
            <p:nvPr/>
          </p:nvSpPr>
          <p:spPr>
            <a:xfrm>
              <a:off x="571500" y="6654800"/>
              <a:ext cx="5715000" cy="660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Kasa</a:t>
              </a:r>
              <a:r>
                <a:rPr lang="en-US" dirty="0" smtClean="0">
                  <a:solidFill>
                    <a:schemeClr val="tx1"/>
                  </a:solidFill>
                </a:rPr>
                <a:t> </a:t>
              </a:r>
              <a:r>
                <a:rPr lang="en-US" dirty="0" err="1" smtClean="0">
                  <a:solidFill>
                    <a:schemeClr val="tx1"/>
                  </a:solidFill>
                </a:rPr>
                <a:t>da</a:t>
              </a:r>
              <a:r>
                <a:rPr lang="en-US" dirty="0" smtClean="0">
                  <a:solidFill>
                    <a:schemeClr val="tx1"/>
                  </a:solidFill>
                </a:rPr>
                <a:t> </a:t>
              </a:r>
              <a:r>
                <a:rPr lang="en-US" dirty="0" err="1" smtClean="0">
                  <a:solidFill>
                    <a:schemeClr val="tx1"/>
                  </a:solidFill>
                </a:rPr>
                <a:t>Safiyo</a:t>
              </a:r>
              <a:r>
                <a:rPr lang="en-US" dirty="0" smtClean="0">
                  <a:solidFill>
                    <a:schemeClr val="tx1"/>
                  </a:solidFill>
                </a:rPr>
                <a:t>           ₦1,980,000,000.00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14" name="Rectangle 13"/>
            <p:cNvSpPr/>
            <p:nvPr/>
          </p:nvSpPr>
          <p:spPr>
            <a:xfrm>
              <a:off x="571500" y="7416800"/>
              <a:ext cx="5715000" cy="584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p>
            <a:p>
              <a:endParaRPr lang="en-US" dirty="0" smtClean="0">
                <a:solidFill>
                  <a:schemeClr val="tx1"/>
                </a:solidFill>
              </a:endParaRPr>
            </a:p>
            <a:p>
              <a:r>
                <a:rPr lang="en-US" dirty="0" smtClean="0">
                  <a:solidFill>
                    <a:schemeClr val="tx1"/>
                  </a:solidFill>
                </a:rPr>
                <a:t>               </a:t>
              </a:r>
              <a:r>
                <a:rPr lang="en-US" dirty="0" err="1" smtClean="0">
                  <a:solidFill>
                    <a:schemeClr val="tx1"/>
                  </a:solidFill>
                </a:rPr>
                <a:t>Sauran</a:t>
              </a:r>
              <a:r>
                <a:rPr lang="en-US" dirty="0" smtClean="0">
                  <a:solidFill>
                    <a:schemeClr val="tx1"/>
                  </a:solidFill>
                </a:rPr>
                <a:t> </a:t>
              </a:r>
              <a:r>
                <a:rPr lang="en-US" dirty="0" err="1" smtClean="0">
                  <a:solidFill>
                    <a:schemeClr val="tx1"/>
                  </a:solidFill>
                </a:rPr>
                <a:t>Ma’aikatu</a:t>
              </a:r>
              <a:r>
                <a:rPr lang="en-US" dirty="0" smtClean="0">
                  <a:solidFill>
                    <a:schemeClr val="tx1"/>
                  </a:solidFill>
                </a:rPr>
                <a:t>                        ₦11,709,400,000.00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pic>
          <p:nvPicPr>
            <p:cNvPr id="15" name="Picture 14" descr="progressive hands.png"/>
            <p:cNvPicPr>
              <a:picLocks noChangeAspect="1"/>
            </p:cNvPicPr>
            <p:nvPr/>
          </p:nvPicPr>
          <p:blipFill>
            <a:blip r:embed="rId2"/>
            <a:stretch>
              <a:fillRect/>
            </a:stretch>
          </p:blipFill>
          <p:spPr>
            <a:xfrm>
              <a:off x="533400" y="7391400"/>
              <a:ext cx="609600" cy="609600"/>
            </a:xfrm>
            <a:prstGeom prst="rect">
              <a:avLst/>
            </a:prstGeom>
            <a:solidFill>
              <a:srgbClr val="00B050"/>
            </a:solidFill>
          </p:spPr>
        </p:pic>
        <p:pic>
          <p:nvPicPr>
            <p:cNvPr id="16" name="Picture 15" descr="tap head.png"/>
            <p:cNvPicPr>
              <a:picLocks noChangeAspect="1"/>
            </p:cNvPicPr>
            <p:nvPr/>
          </p:nvPicPr>
          <p:blipFill>
            <a:blip r:embed="rId3"/>
            <a:stretch>
              <a:fillRect/>
            </a:stretch>
          </p:blipFill>
          <p:spPr>
            <a:xfrm>
              <a:off x="609600" y="1066800"/>
              <a:ext cx="533400" cy="533400"/>
            </a:xfrm>
            <a:prstGeom prst="rect">
              <a:avLst/>
            </a:prstGeom>
          </p:spPr>
        </p:pic>
        <p:pic>
          <p:nvPicPr>
            <p:cNvPr id="17" name="Picture 16" descr="kimberly-farmer-lUaaKCUANVI-unsplash.jpg"/>
            <p:cNvPicPr>
              <a:picLocks noChangeAspect="1"/>
            </p:cNvPicPr>
            <p:nvPr/>
          </p:nvPicPr>
          <p:blipFill>
            <a:blip r:embed="rId4" cstate="print"/>
            <a:stretch>
              <a:fillRect/>
            </a:stretch>
          </p:blipFill>
          <p:spPr>
            <a:xfrm>
              <a:off x="533400" y="1752600"/>
              <a:ext cx="609600" cy="533400"/>
            </a:xfrm>
            <a:prstGeom prst="rect">
              <a:avLst/>
            </a:prstGeom>
          </p:spPr>
        </p:pic>
        <p:pic>
          <p:nvPicPr>
            <p:cNvPr id="18" name="Picture 10" descr="Thumbnail for version as of 19:34, 2 November 2013"/>
            <p:cNvPicPr>
              <a:picLocks noChangeAspect="1" noChangeArrowheads="1"/>
            </p:cNvPicPr>
            <p:nvPr/>
          </p:nvPicPr>
          <p:blipFill>
            <a:blip r:embed="rId5"/>
            <a:srcRect/>
            <a:stretch>
              <a:fillRect/>
            </a:stretch>
          </p:blipFill>
          <p:spPr bwMode="auto">
            <a:xfrm>
              <a:off x="533400" y="3048000"/>
              <a:ext cx="609600" cy="609600"/>
            </a:xfrm>
            <a:prstGeom prst="rect">
              <a:avLst/>
            </a:prstGeom>
            <a:noFill/>
          </p:spPr>
        </p:pic>
        <p:pic>
          <p:nvPicPr>
            <p:cNvPr id="19" name="Picture 18" descr="md-duran-1VqHRwxcCCw-unsplash.jpg"/>
            <p:cNvPicPr>
              <a:picLocks noChangeAspect="1"/>
            </p:cNvPicPr>
            <p:nvPr/>
          </p:nvPicPr>
          <p:blipFill>
            <a:blip r:embed="rId6" cstate="print"/>
            <a:stretch>
              <a:fillRect/>
            </a:stretch>
          </p:blipFill>
          <p:spPr>
            <a:xfrm>
              <a:off x="609600" y="3733800"/>
              <a:ext cx="533400" cy="609600"/>
            </a:xfrm>
            <a:prstGeom prst="rect">
              <a:avLst/>
            </a:prstGeom>
          </p:spPr>
        </p:pic>
        <p:pic>
          <p:nvPicPr>
            <p:cNvPr id="20" name="Picture 2" descr="Money Bag Nigeria Naira Color icon in SVG, PNG formats"/>
            <p:cNvPicPr>
              <a:picLocks noChangeAspect="1" noChangeArrowheads="1"/>
            </p:cNvPicPr>
            <p:nvPr/>
          </p:nvPicPr>
          <p:blipFill>
            <a:blip r:embed="rId7" cstate="print"/>
            <a:srcRect/>
            <a:stretch>
              <a:fillRect/>
            </a:stretch>
          </p:blipFill>
          <p:spPr bwMode="auto">
            <a:xfrm>
              <a:off x="612775" y="4419601"/>
              <a:ext cx="454025" cy="609599"/>
            </a:xfrm>
            <a:prstGeom prst="rect">
              <a:avLst/>
            </a:prstGeom>
            <a:solidFill>
              <a:srgbClr val="00B050"/>
            </a:solidFill>
          </p:spPr>
        </p:pic>
        <p:pic>
          <p:nvPicPr>
            <p:cNvPr id="21" name="Picture 20" descr="bulldozer.png"/>
            <p:cNvPicPr>
              <a:picLocks noChangeAspect="1"/>
            </p:cNvPicPr>
            <p:nvPr/>
          </p:nvPicPr>
          <p:blipFill>
            <a:blip r:embed="rId8" cstate="print"/>
            <a:stretch>
              <a:fillRect/>
            </a:stretch>
          </p:blipFill>
          <p:spPr>
            <a:xfrm>
              <a:off x="533400" y="381000"/>
              <a:ext cx="594360" cy="533400"/>
            </a:xfrm>
            <a:prstGeom prst="rect">
              <a:avLst/>
            </a:prstGeom>
          </p:spPr>
        </p:pic>
        <p:pic>
          <p:nvPicPr>
            <p:cNvPr id="22" name="Picture 21" descr="agriculture icon.png"/>
            <p:cNvPicPr>
              <a:picLocks noChangeAspect="1"/>
            </p:cNvPicPr>
            <p:nvPr/>
          </p:nvPicPr>
          <p:blipFill>
            <a:blip r:embed="rId9"/>
            <a:stretch>
              <a:fillRect/>
            </a:stretch>
          </p:blipFill>
          <p:spPr>
            <a:xfrm>
              <a:off x="533400" y="2362200"/>
              <a:ext cx="533400" cy="609600"/>
            </a:xfrm>
            <a:prstGeom prst="rect">
              <a:avLst/>
            </a:prstGeom>
          </p:spPr>
        </p:pic>
        <p:pic>
          <p:nvPicPr>
            <p:cNvPr id="23" name="Picture 22" descr="trade.png"/>
            <p:cNvPicPr>
              <a:picLocks noChangeAspect="1"/>
            </p:cNvPicPr>
            <p:nvPr/>
          </p:nvPicPr>
          <p:blipFill>
            <a:blip r:embed="rId10"/>
            <a:stretch>
              <a:fillRect/>
            </a:stretch>
          </p:blipFill>
          <p:spPr>
            <a:xfrm>
              <a:off x="533400" y="5105400"/>
              <a:ext cx="609600" cy="685800"/>
            </a:xfrm>
            <a:prstGeom prst="rect">
              <a:avLst/>
            </a:prstGeom>
          </p:spPr>
        </p:pic>
        <p:pic>
          <p:nvPicPr>
            <p:cNvPr id="24" name="Picture 23" descr="61iPXV2TTkL._AC_SL100_.jpg"/>
            <p:cNvPicPr>
              <a:picLocks noChangeAspect="1"/>
            </p:cNvPicPr>
            <p:nvPr/>
          </p:nvPicPr>
          <p:blipFill>
            <a:blip r:embed="rId11"/>
            <a:stretch>
              <a:fillRect/>
            </a:stretch>
          </p:blipFill>
          <p:spPr>
            <a:xfrm>
              <a:off x="533400" y="6629400"/>
              <a:ext cx="685800" cy="685800"/>
            </a:xfrm>
            <a:prstGeom prst="rect">
              <a:avLst/>
            </a:prstGeom>
          </p:spPr>
        </p:pic>
        <p:sp>
          <p:nvSpPr>
            <p:cNvPr id="25" name="AutoShape 2" descr="DEWALT DW096PK 26X Automatic Optical Level Kit wi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6" name="Picture 25" descr="budget icon 2.jpg"/>
            <p:cNvPicPr>
              <a:picLocks noChangeAspect="1"/>
            </p:cNvPicPr>
            <p:nvPr/>
          </p:nvPicPr>
          <p:blipFill>
            <a:blip r:embed="rId12" cstate="print"/>
            <a:stretch>
              <a:fillRect/>
            </a:stretch>
          </p:blipFill>
          <p:spPr>
            <a:xfrm>
              <a:off x="533400" y="5867400"/>
              <a:ext cx="609600" cy="685800"/>
            </a:xfrm>
            <a:prstGeom prst="rect">
              <a:avLst/>
            </a:prstGeom>
          </p:spPr>
        </p:pic>
      </p:grpSp>
    </p:spTree>
    <p:extLst>
      <p:ext uri="{BB962C8B-B14F-4D97-AF65-F5344CB8AC3E}">
        <p14:creationId xmlns:p14="http://schemas.microsoft.com/office/powerpoint/2010/main" val="37362628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xmlns="" id="{AB45A142-4255-493C-8284-5D566C121B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70639" y="5935458"/>
            <a:ext cx="6042128" cy="3218001"/>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99"/>
          </a:p>
        </p:txBody>
      </p:sp>
      <p:sp>
        <p:nvSpPr>
          <p:cNvPr id="2" name="TextBox 1">
            <a:extLst>
              <a:ext uri="{FF2B5EF4-FFF2-40B4-BE49-F238E27FC236}">
                <a16:creationId xmlns:a16="http://schemas.microsoft.com/office/drawing/2014/main" xmlns="" id="{6A196899-9C3C-1897-7F71-D90418BA4D5F}"/>
              </a:ext>
            </a:extLst>
          </p:cNvPr>
          <p:cNvSpPr txBox="1"/>
          <p:nvPr/>
        </p:nvSpPr>
        <p:spPr>
          <a:xfrm>
            <a:off x="546669" y="6267293"/>
            <a:ext cx="5670290" cy="1503707"/>
          </a:xfrm>
          <a:prstGeom prst="rect">
            <a:avLst/>
          </a:prstGeom>
        </p:spPr>
        <p:txBody>
          <a:bodyPr vert="horz" lIns="90212" tIns="45106" rIns="90212" bIns="45106" rtlCol="0" anchor="b">
            <a:normAutofit/>
          </a:bodyPr>
          <a:lstStyle/>
          <a:p>
            <a:pPr algn="ctr" defTabSz="676610">
              <a:lnSpc>
                <a:spcPct val="90000"/>
              </a:lnSpc>
              <a:spcBef>
                <a:spcPct val="0"/>
              </a:spcBef>
              <a:spcAft>
                <a:spcPts val="592"/>
              </a:spcAft>
            </a:pPr>
            <a:r>
              <a:rPr lang="en-US" sz="4440" dirty="0" err="1" smtClean="0">
                <a:solidFill>
                  <a:srgbClr val="FFFFFF"/>
                </a:solidFill>
                <a:latin typeface="+mj-lt"/>
                <a:ea typeface="+mj-ea"/>
                <a:cs typeface="+mj-cs"/>
              </a:rPr>
              <a:t>Jimillar</a:t>
            </a:r>
            <a:r>
              <a:rPr lang="en-US" sz="4440" dirty="0" smtClean="0">
                <a:solidFill>
                  <a:srgbClr val="FFFFFF"/>
                </a:solidFill>
                <a:latin typeface="+mj-lt"/>
                <a:ea typeface="+mj-ea"/>
                <a:cs typeface="+mj-cs"/>
              </a:rPr>
              <a:t> </a:t>
            </a:r>
            <a:r>
              <a:rPr lang="en-US" sz="4440" dirty="0" err="1" smtClean="0">
                <a:solidFill>
                  <a:srgbClr val="FFFFFF"/>
                </a:solidFill>
                <a:latin typeface="+mj-lt"/>
                <a:ea typeface="+mj-ea"/>
                <a:cs typeface="+mj-cs"/>
              </a:rPr>
              <a:t>Kasafin</a:t>
            </a:r>
            <a:r>
              <a:rPr lang="en-US" sz="4440" dirty="0" smtClean="0">
                <a:solidFill>
                  <a:srgbClr val="FFFFFF"/>
                </a:solidFill>
                <a:latin typeface="+mj-lt"/>
                <a:ea typeface="+mj-ea"/>
                <a:cs typeface="+mj-cs"/>
              </a:rPr>
              <a:t> </a:t>
            </a:r>
            <a:r>
              <a:rPr lang="en-US" sz="4440" dirty="0" err="1" smtClean="0">
                <a:solidFill>
                  <a:srgbClr val="FFFFFF"/>
                </a:solidFill>
                <a:latin typeface="+mj-lt"/>
                <a:ea typeface="+mj-ea"/>
                <a:cs typeface="+mj-cs"/>
              </a:rPr>
              <a:t>Kudi</a:t>
            </a:r>
            <a:r>
              <a:rPr lang="en-US" sz="4440" dirty="0" smtClean="0">
                <a:solidFill>
                  <a:srgbClr val="FFFFFF"/>
                </a:solidFill>
                <a:latin typeface="+mj-lt"/>
                <a:ea typeface="+mj-ea"/>
                <a:cs typeface="+mj-cs"/>
              </a:rPr>
              <a:t> </a:t>
            </a:r>
            <a:r>
              <a:rPr lang="en-US" sz="4440" dirty="0" err="1" smtClean="0">
                <a:solidFill>
                  <a:srgbClr val="FFFFFF"/>
                </a:solidFill>
                <a:latin typeface="+mj-lt"/>
                <a:ea typeface="+mj-ea"/>
                <a:cs typeface="+mj-cs"/>
              </a:rPr>
              <a:t>na</a:t>
            </a:r>
            <a:r>
              <a:rPr lang="en-US" sz="4440" dirty="0" smtClean="0">
                <a:solidFill>
                  <a:srgbClr val="FFFFFF"/>
                </a:solidFill>
                <a:latin typeface="+mj-lt"/>
                <a:ea typeface="+mj-ea"/>
                <a:cs typeface="+mj-cs"/>
              </a:rPr>
              <a:t> </a:t>
            </a:r>
            <a:r>
              <a:rPr lang="en-US" sz="4440" dirty="0" err="1" smtClean="0">
                <a:solidFill>
                  <a:srgbClr val="FFFFFF"/>
                </a:solidFill>
                <a:latin typeface="+mj-lt"/>
                <a:ea typeface="+mj-ea"/>
                <a:cs typeface="+mj-cs"/>
              </a:rPr>
              <a:t>Manyan</a:t>
            </a:r>
            <a:r>
              <a:rPr lang="en-US" sz="4440" dirty="0" smtClean="0">
                <a:solidFill>
                  <a:srgbClr val="FFFFFF"/>
                </a:solidFill>
                <a:latin typeface="+mj-lt"/>
                <a:ea typeface="+mj-ea"/>
                <a:cs typeface="+mj-cs"/>
              </a:rPr>
              <a:t>  </a:t>
            </a:r>
            <a:r>
              <a:rPr lang="en-US" sz="4440" dirty="0" err="1" smtClean="0">
                <a:solidFill>
                  <a:srgbClr val="FFFFFF"/>
                </a:solidFill>
                <a:latin typeface="+mj-lt"/>
                <a:ea typeface="+mj-ea"/>
                <a:cs typeface="+mj-cs"/>
              </a:rPr>
              <a:t>Bangarori</a:t>
            </a:r>
            <a:endParaRPr lang="en-US" sz="4440" dirty="0">
              <a:solidFill>
                <a:srgbClr val="FFFFFF"/>
              </a:solidFill>
              <a:latin typeface="+mj-lt"/>
              <a:ea typeface="+mj-ea"/>
              <a:cs typeface="+mj-cs"/>
            </a:endParaRPr>
          </a:p>
        </p:txBody>
      </p:sp>
      <p:cxnSp>
        <p:nvCxnSpPr>
          <p:cNvPr id="18" name="Straight Connector 17">
            <a:extLst>
              <a:ext uri="{FF2B5EF4-FFF2-40B4-BE49-F238E27FC236}">
                <a16:creationId xmlns:a16="http://schemas.microsoft.com/office/drawing/2014/main" xmlns="" id="{38FB9660-F42F-4313-BBC4-47C007FE484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15772" y="7852291"/>
            <a:ext cx="511446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10" name="Table 9">
            <a:extLst>
              <a:ext uri="{FF2B5EF4-FFF2-40B4-BE49-F238E27FC236}">
                <a16:creationId xmlns:a16="http://schemas.microsoft.com/office/drawing/2014/main" xmlns="" id="{CA197A58-DE24-1E96-CF1B-0DBA44B7305F}"/>
              </a:ext>
            </a:extLst>
          </p:cNvPr>
          <p:cNvGraphicFramePr>
            <a:graphicFrameLocks noGrp="1"/>
          </p:cNvGraphicFramePr>
          <p:nvPr>
            <p:extLst>
              <p:ext uri="{D42A27DB-BD31-4B8C-83A1-F6EECF244321}">
                <p14:modId xmlns:p14="http://schemas.microsoft.com/office/powerpoint/2010/main" val="1340856714"/>
              </p:ext>
            </p:extLst>
          </p:nvPr>
        </p:nvGraphicFramePr>
        <p:xfrm>
          <a:off x="380036" y="1032980"/>
          <a:ext cx="2732309" cy="1596774"/>
        </p:xfrm>
        <a:graphic>
          <a:graphicData uri="http://schemas.openxmlformats.org/drawingml/2006/table">
            <a:tbl>
              <a:tblPr firstRow="1" bandRow="1"/>
              <a:tblGrid>
                <a:gridCol w="2732309">
                  <a:extLst>
                    <a:ext uri="{9D8B030D-6E8A-4147-A177-3AD203B41FA5}">
                      <a16:colId xmlns:a16="http://schemas.microsoft.com/office/drawing/2014/main" xmlns="" val="1370235485"/>
                    </a:ext>
                  </a:extLst>
                </a:gridCol>
              </a:tblGrid>
              <a:tr h="998295">
                <a:tc>
                  <a:txBody>
                    <a:bodyPr/>
                    <a:lstStyle/>
                    <a:p>
                      <a:pPr algn="ctr" fontAlgn="ctr"/>
                      <a:r>
                        <a:rPr lang="en-US" sz="3300" b="1" i="0" u="none" strike="noStrike" dirty="0" err="1" smtClean="0">
                          <a:solidFill>
                            <a:srgbClr val="FFFFFF"/>
                          </a:solidFill>
                          <a:effectLst/>
                          <a:latin typeface="Calibri" panose="020F0502020204030204" pitchFamily="34" charset="0"/>
                        </a:rPr>
                        <a:t>Bangaren</a:t>
                      </a:r>
                      <a:r>
                        <a:rPr lang="en-US" sz="3300" b="1" i="0" u="none" strike="noStrike" dirty="0" smtClean="0">
                          <a:solidFill>
                            <a:srgbClr val="FFFFFF"/>
                          </a:solidFill>
                          <a:effectLst/>
                          <a:latin typeface="Calibri" panose="020F0502020204030204" pitchFamily="34" charset="0"/>
                        </a:rPr>
                        <a:t> </a:t>
                      </a:r>
                      <a:r>
                        <a:rPr lang="en-US" sz="3300" b="1" i="0" u="none" strike="noStrike" dirty="0" err="1" smtClean="0">
                          <a:solidFill>
                            <a:srgbClr val="FFFFFF"/>
                          </a:solidFill>
                          <a:effectLst/>
                          <a:latin typeface="Calibri" panose="020F0502020204030204" pitchFamily="34" charset="0"/>
                        </a:rPr>
                        <a:t>Gudanarwa</a:t>
                      </a:r>
                      <a:endParaRPr lang="en-US" sz="3300" b="1" i="0" u="none" strike="noStrike" dirty="0">
                        <a:solidFill>
                          <a:srgbClr val="FFFFFF"/>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704807189"/>
                  </a:ext>
                </a:extLst>
              </a:tr>
              <a:tr h="590934">
                <a:tc>
                  <a:txBody>
                    <a:bodyPr/>
                    <a:lstStyle/>
                    <a:p>
                      <a:pPr algn="l" fontAlgn="b"/>
                      <a:r>
                        <a:rPr lang="en-US" sz="2400" b="0" i="1" u="none" strike="noStrike" dirty="0">
                          <a:solidFill>
                            <a:srgbClr val="FF0000"/>
                          </a:solidFill>
                          <a:effectLst/>
                          <a:latin typeface="Calibri" panose="020F0502020204030204" pitchFamily="34" charset="0"/>
                        </a:rPr>
                        <a:t> </a:t>
                      </a:r>
                      <a:r>
                        <a:rPr lang="en-US" sz="2400" dirty="0" smtClean="0">
                          <a:solidFill>
                            <a:schemeClr val="tx1"/>
                          </a:solidFill>
                        </a:rPr>
                        <a:t>₦32,874,900,000.00</a:t>
                      </a:r>
                      <a:endParaRPr lang="en-US" sz="2000" b="0" i="1" u="none" strike="noStrike" dirty="0">
                        <a:solidFill>
                          <a:srgbClr val="FF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8768438"/>
                  </a:ext>
                </a:extLst>
              </a:tr>
            </a:tbl>
          </a:graphicData>
        </a:graphic>
      </p:graphicFrame>
      <p:graphicFrame>
        <p:nvGraphicFramePr>
          <p:cNvPr id="22" name="Table 21">
            <a:extLst>
              <a:ext uri="{FF2B5EF4-FFF2-40B4-BE49-F238E27FC236}">
                <a16:creationId xmlns:a16="http://schemas.microsoft.com/office/drawing/2014/main" xmlns="" id="{BEF6ADFD-CF18-6740-2ED4-914183BA1C41}"/>
              </a:ext>
            </a:extLst>
          </p:cNvPr>
          <p:cNvGraphicFramePr>
            <a:graphicFrameLocks noGrp="1"/>
          </p:cNvGraphicFramePr>
          <p:nvPr>
            <p:extLst>
              <p:ext uri="{D42A27DB-BD31-4B8C-83A1-F6EECF244321}">
                <p14:modId xmlns:p14="http://schemas.microsoft.com/office/powerpoint/2010/main" val="266365592"/>
              </p:ext>
            </p:extLst>
          </p:nvPr>
        </p:nvGraphicFramePr>
        <p:xfrm>
          <a:off x="451061" y="3692119"/>
          <a:ext cx="2556016" cy="1601241"/>
        </p:xfrm>
        <a:graphic>
          <a:graphicData uri="http://schemas.openxmlformats.org/drawingml/2006/table">
            <a:tbl>
              <a:tblPr firstRow="1" bandRow="1"/>
              <a:tblGrid>
                <a:gridCol w="2556016">
                  <a:extLst>
                    <a:ext uri="{9D8B030D-6E8A-4147-A177-3AD203B41FA5}">
                      <a16:colId xmlns:a16="http://schemas.microsoft.com/office/drawing/2014/main" xmlns="" val="1370235485"/>
                    </a:ext>
                  </a:extLst>
                </a:gridCol>
              </a:tblGrid>
              <a:tr h="595401">
                <a:tc>
                  <a:txBody>
                    <a:bodyPr/>
                    <a:lstStyle/>
                    <a:p>
                      <a:pPr algn="ctr" fontAlgn="ctr"/>
                      <a:r>
                        <a:rPr lang="en-US" sz="3300" b="1" i="0" u="none" strike="noStrike" dirty="0" err="1" smtClean="0">
                          <a:solidFill>
                            <a:srgbClr val="FFFFFF"/>
                          </a:solidFill>
                          <a:effectLst/>
                          <a:latin typeface="Calibri" panose="020F0502020204030204" pitchFamily="34" charset="0"/>
                        </a:rPr>
                        <a:t>Bangaren</a:t>
                      </a:r>
                      <a:r>
                        <a:rPr lang="en-US" sz="3300" b="1" i="0" u="none" strike="noStrike" dirty="0" smtClean="0">
                          <a:solidFill>
                            <a:srgbClr val="FFFFFF"/>
                          </a:solidFill>
                          <a:effectLst/>
                          <a:latin typeface="Calibri" panose="020F0502020204030204" pitchFamily="34" charset="0"/>
                        </a:rPr>
                        <a:t> </a:t>
                      </a:r>
                      <a:r>
                        <a:rPr lang="en-US" sz="3300" b="1" i="0" u="none" strike="noStrike" dirty="0" err="1" smtClean="0">
                          <a:solidFill>
                            <a:srgbClr val="FFFFFF"/>
                          </a:solidFill>
                          <a:effectLst/>
                          <a:latin typeface="Calibri" panose="020F0502020204030204" pitchFamily="34" charset="0"/>
                        </a:rPr>
                        <a:t>Shari’a</a:t>
                      </a:r>
                      <a:endParaRPr lang="en-US" sz="3300" b="1" i="0" u="none" strike="noStrike" dirty="0">
                        <a:solidFill>
                          <a:srgbClr val="FFFFFF"/>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704807189"/>
                  </a:ext>
                </a:extLst>
              </a:tr>
              <a:tr h="595401">
                <a:tc>
                  <a:txBody>
                    <a:bodyPr/>
                    <a:lstStyle/>
                    <a:p>
                      <a:pPr algn="l" fontAlgn="b"/>
                      <a:r>
                        <a:rPr lang="en-US" sz="2400" b="0" i="1" u="none" strike="noStrike" dirty="0">
                          <a:solidFill>
                            <a:srgbClr val="FF0000"/>
                          </a:solidFill>
                          <a:effectLst/>
                          <a:latin typeface="Calibri" panose="020F0502020204030204" pitchFamily="34" charset="0"/>
                        </a:rPr>
                        <a:t> </a:t>
                      </a:r>
                      <a:r>
                        <a:rPr lang="en-US" sz="2400" dirty="0" smtClean="0">
                          <a:solidFill>
                            <a:schemeClr val="tx1"/>
                          </a:solidFill>
                        </a:rPr>
                        <a:t>₦6,349,672,000.0</a:t>
                      </a:r>
                      <a:endParaRPr lang="en-US" sz="2000" b="0" i="1" u="none" strike="noStrike" dirty="0">
                        <a:solidFill>
                          <a:srgbClr val="FF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8768438"/>
                  </a:ext>
                </a:extLst>
              </a:tr>
            </a:tbl>
          </a:graphicData>
        </a:graphic>
      </p:graphicFrame>
      <p:graphicFrame>
        <p:nvGraphicFramePr>
          <p:cNvPr id="23" name="Table 22">
            <a:extLst>
              <a:ext uri="{FF2B5EF4-FFF2-40B4-BE49-F238E27FC236}">
                <a16:creationId xmlns:a16="http://schemas.microsoft.com/office/drawing/2014/main" xmlns="" id="{8808A737-3ED7-D3A6-6136-677F70E89E74}"/>
              </a:ext>
            </a:extLst>
          </p:cNvPr>
          <p:cNvGraphicFramePr>
            <a:graphicFrameLocks noGrp="1"/>
          </p:cNvGraphicFramePr>
          <p:nvPr>
            <p:extLst>
              <p:ext uri="{D42A27DB-BD31-4B8C-83A1-F6EECF244321}">
                <p14:modId xmlns:p14="http://schemas.microsoft.com/office/powerpoint/2010/main" val="2571172549"/>
              </p:ext>
            </p:extLst>
          </p:nvPr>
        </p:nvGraphicFramePr>
        <p:xfrm>
          <a:off x="3613862" y="635688"/>
          <a:ext cx="2761316" cy="2104161"/>
        </p:xfrm>
        <a:graphic>
          <a:graphicData uri="http://schemas.openxmlformats.org/drawingml/2006/table">
            <a:tbl>
              <a:tblPr firstRow="1" bandRow="1"/>
              <a:tblGrid>
                <a:gridCol w="2761316">
                  <a:extLst>
                    <a:ext uri="{9D8B030D-6E8A-4147-A177-3AD203B41FA5}">
                      <a16:colId xmlns:a16="http://schemas.microsoft.com/office/drawing/2014/main" xmlns="" val="1370235485"/>
                    </a:ext>
                  </a:extLst>
                </a:gridCol>
              </a:tblGrid>
              <a:tr h="595401">
                <a:tc>
                  <a:txBody>
                    <a:bodyPr/>
                    <a:lstStyle/>
                    <a:p>
                      <a:pPr algn="ctr" fontAlgn="ctr"/>
                      <a:r>
                        <a:rPr lang="en-US" sz="3300" b="1" i="0" u="none" strike="noStrike" dirty="0" err="1" smtClean="0">
                          <a:solidFill>
                            <a:srgbClr val="FFFFFF"/>
                          </a:solidFill>
                          <a:effectLst/>
                          <a:latin typeface="Calibri" panose="020F0502020204030204" pitchFamily="34" charset="0"/>
                        </a:rPr>
                        <a:t>Bangaren</a:t>
                      </a:r>
                      <a:r>
                        <a:rPr lang="en-US" sz="3300" b="1" i="0" u="none" strike="noStrike" dirty="0" smtClean="0">
                          <a:solidFill>
                            <a:srgbClr val="FFFFFF"/>
                          </a:solidFill>
                          <a:effectLst/>
                          <a:latin typeface="Calibri" panose="020F0502020204030204" pitchFamily="34" charset="0"/>
                        </a:rPr>
                        <a:t> </a:t>
                      </a:r>
                      <a:r>
                        <a:rPr lang="en-US" sz="3300" b="1" i="0" u="none" strike="noStrike" dirty="0" err="1" smtClean="0">
                          <a:solidFill>
                            <a:srgbClr val="FFFFFF"/>
                          </a:solidFill>
                          <a:effectLst/>
                          <a:latin typeface="Calibri" panose="020F0502020204030204" pitchFamily="34" charset="0"/>
                        </a:rPr>
                        <a:t>Tallafawa</a:t>
                      </a:r>
                      <a:r>
                        <a:rPr lang="en-US" sz="3300" b="1" i="0" u="none" strike="noStrike" baseline="0" dirty="0" smtClean="0">
                          <a:solidFill>
                            <a:srgbClr val="FFFFFF"/>
                          </a:solidFill>
                          <a:effectLst/>
                          <a:latin typeface="Calibri" panose="020F0502020204030204" pitchFamily="34" charset="0"/>
                        </a:rPr>
                        <a:t> </a:t>
                      </a:r>
                      <a:r>
                        <a:rPr lang="en-US" sz="3300" b="1" i="0" u="none" strike="noStrike" baseline="0" dirty="0" err="1" smtClean="0">
                          <a:solidFill>
                            <a:srgbClr val="FFFFFF"/>
                          </a:solidFill>
                          <a:effectLst/>
                          <a:latin typeface="Calibri" panose="020F0502020204030204" pitchFamily="34" charset="0"/>
                        </a:rPr>
                        <a:t>Al’umma</a:t>
                      </a:r>
                      <a:endParaRPr lang="en-US" sz="3300" b="1" i="0" u="none" strike="noStrike" dirty="0">
                        <a:solidFill>
                          <a:srgbClr val="FFFFFF"/>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704807189"/>
                  </a:ext>
                </a:extLst>
              </a:tr>
              <a:tr h="595401">
                <a:tc>
                  <a:txBody>
                    <a:bodyPr/>
                    <a:lstStyle/>
                    <a:p>
                      <a:pPr algn="l" fontAlgn="b"/>
                      <a:r>
                        <a:rPr lang="en-US" sz="2800" b="0" i="0" u="none" strike="noStrike" dirty="0">
                          <a:solidFill>
                            <a:srgbClr val="000000"/>
                          </a:solidFill>
                          <a:effectLst/>
                          <a:latin typeface="Calibri" panose="020F0502020204030204" pitchFamily="34" charset="0"/>
                        </a:rPr>
                        <a:t> </a:t>
                      </a:r>
                      <a:r>
                        <a:rPr lang="en-US" sz="2400" dirty="0" smtClean="0">
                          <a:solidFill>
                            <a:schemeClr val="tx1"/>
                          </a:solidFill>
                        </a:rPr>
                        <a:t>₦47,003,070,000.00</a:t>
                      </a:r>
                      <a:endParaRPr lang="en-US" sz="2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8768438"/>
                  </a:ext>
                </a:extLst>
              </a:tr>
            </a:tbl>
          </a:graphicData>
        </a:graphic>
      </p:graphicFrame>
      <p:graphicFrame>
        <p:nvGraphicFramePr>
          <p:cNvPr id="25" name="Table 24">
            <a:extLst>
              <a:ext uri="{FF2B5EF4-FFF2-40B4-BE49-F238E27FC236}">
                <a16:creationId xmlns:a16="http://schemas.microsoft.com/office/drawing/2014/main" xmlns="" id="{47D794B0-CC6D-BA92-86FE-CF37ADCF5B3C}"/>
              </a:ext>
            </a:extLst>
          </p:cNvPr>
          <p:cNvGraphicFramePr>
            <a:graphicFrameLocks noGrp="1"/>
          </p:cNvGraphicFramePr>
          <p:nvPr>
            <p:extLst>
              <p:ext uri="{D42A27DB-BD31-4B8C-83A1-F6EECF244321}">
                <p14:modId xmlns:p14="http://schemas.microsoft.com/office/powerpoint/2010/main" val="1984036330"/>
              </p:ext>
            </p:extLst>
          </p:nvPr>
        </p:nvGraphicFramePr>
        <p:xfrm>
          <a:off x="3371850" y="3767296"/>
          <a:ext cx="3022123" cy="1655369"/>
        </p:xfrm>
        <a:graphic>
          <a:graphicData uri="http://schemas.openxmlformats.org/drawingml/2006/table">
            <a:tbl>
              <a:tblPr firstRow="1" bandRow="1"/>
              <a:tblGrid>
                <a:gridCol w="3022123">
                  <a:extLst>
                    <a:ext uri="{9D8B030D-6E8A-4147-A177-3AD203B41FA5}">
                      <a16:colId xmlns:a16="http://schemas.microsoft.com/office/drawing/2014/main" xmlns="" val="1370235485"/>
                    </a:ext>
                  </a:extLst>
                </a:gridCol>
              </a:tblGrid>
              <a:tr h="541274">
                <a:tc>
                  <a:txBody>
                    <a:bodyPr/>
                    <a:lstStyle/>
                    <a:p>
                      <a:pPr algn="ctr" fontAlgn="ctr"/>
                      <a:r>
                        <a:rPr lang="en-US" sz="3300" b="1" i="0" u="none" strike="noStrike" dirty="0" err="1" smtClean="0">
                          <a:solidFill>
                            <a:srgbClr val="FFFFFF"/>
                          </a:solidFill>
                          <a:effectLst/>
                          <a:latin typeface="Calibri" panose="020F0502020204030204" pitchFamily="34" charset="0"/>
                        </a:rPr>
                        <a:t>BangarenTattalin</a:t>
                      </a:r>
                      <a:r>
                        <a:rPr lang="en-US" sz="3300" b="1" i="0" u="none" strike="noStrike" dirty="0" smtClean="0">
                          <a:solidFill>
                            <a:srgbClr val="FFFFFF"/>
                          </a:solidFill>
                          <a:effectLst/>
                          <a:latin typeface="Calibri" panose="020F0502020204030204" pitchFamily="34" charset="0"/>
                        </a:rPr>
                        <a:t> </a:t>
                      </a:r>
                      <a:r>
                        <a:rPr lang="en-US" sz="3300" b="1" i="0" u="none" strike="noStrike" dirty="0" err="1" smtClean="0">
                          <a:solidFill>
                            <a:srgbClr val="FFFFFF"/>
                          </a:solidFill>
                          <a:effectLst/>
                          <a:latin typeface="Calibri" panose="020F0502020204030204" pitchFamily="34" charset="0"/>
                        </a:rPr>
                        <a:t>Arziki</a:t>
                      </a:r>
                      <a:endParaRPr lang="en-US" sz="3300" b="1" i="0" u="none" strike="noStrike" dirty="0">
                        <a:solidFill>
                          <a:srgbClr val="FFFFFF"/>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704807189"/>
                  </a:ext>
                </a:extLst>
              </a:tr>
              <a:tr h="64952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b="0" i="1" u="none" strike="noStrike" dirty="0">
                          <a:solidFill>
                            <a:srgbClr val="FF0000"/>
                          </a:solidFill>
                          <a:effectLst/>
                          <a:latin typeface="Calibri" panose="020F0502020204030204" pitchFamily="34" charset="0"/>
                        </a:rPr>
                        <a:t> </a:t>
                      </a:r>
                      <a:r>
                        <a:rPr lang="en-US" sz="2400" dirty="0" smtClean="0">
                          <a:solidFill>
                            <a:schemeClr val="tx1"/>
                          </a:solidFill>
                        </a:rPr>
                        <a:t>₦121,836,360,000.00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8768438"/>
                  </a:ext>
                </a:extLst>
              </a:tr>
            </a:tbl>
          </a:graphicData>
        </a:graphic>
      </p:graphicFrame>
    </p:spTree>
    <p:extLst>
      <p:ext uri="{BB962C8B-B14F-4D97-AF65-F5344CB8AC3E}">
        <p14:creationId xmlns:p14="http://schemas.microsoft.com/office/powerpoint/2010/main" val="452046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34112" y="446024"/>
            <a:ext cx="6531468" cy="7629689"/>
            <a:chOff x="353568" y="958088"/>
            <a:chExt cx="6531468" cy="7629689"/>
          </a:xfrm>
        </p:grpSpPr>
        <p:sp>
          <p:nvSpPr>
            <p:cNvPr id="3" name="Rectangle 2"/>
            <p:cNvSpPr/>
            <p:nvPr/>
          </p:nvSpPr>
          <p:spPr>
            <a:xfrm>
              <a:off x="568325" y="1421929"/>
              <a:ext cx="5715000" cy="5080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r>
                <a:rPr lang="en-US" sz="2000" dirty="0" smtClean="0">
                  <a:solidFill>
                    <a:schemeClr val="tx1"/>
                  </a:solidFill>
                </a:rPr>
                <a:t>  </a:t>
              </a:r>
            </a:p>
            <a:p>
              <a:r>
                <a:rPr lang="en-US" sz="2000" dirty="0" smtClean="0">
                  <a:solidFill>
                    <a:schemeClr val="tx1"/>
                  </a:solidFill>
                </a:rPr>
                <a:t>           </a:t>
              </a:r>
              <a:r>
                <a:rPr lang="en-US" sz="2000" dirty="0" err="1" smtClean="0">
                  <a:solidFill>
                    <a:schemeClr val="tx1"/>
                  </a:solidFill>
                </a:rPr>
                <a:t>Ma’aikatar</a:t>
              </a:r>
              <a:r>
                <a:rPr lang="en-US" sz="2000" dirty="0" smtClean="0">
                  <a:solidFill>
                    <a:schemeClr val="tx1"/>
                  </a:solidFill>
                </a:rPr>
                <a:t> </a:t>
              </a:r>
              <a:r>
                <a:rPr lang="en-US" sz="2000" dirty="0" err="1" smtClean="0">
                  <a:solidFill>
                    <a:schemeClr val="tx1"/>
                  </a:solidFill>
                </a:rPr>
                <a:t>Kudi</a:t>
              </a:r>
              <a:r>
                <a:rPr lang="en-US" sz="2000" dirty="0" smtClean="0">
                  <a:solidFill>
                    <a:schemeClr val="tx1"/>
                  </a:solidFill>
                </a:rPr>
                <a:t>                     ₦27,700,700,000.00</a:t>
              </a:r>
            </a:p>
            <a:p>
              <a:pPr algn="ctr"/>
              <a:endParaRPr lang="en-US" dirty="0"/>
            </a:p>
          </p:txBody>
        </p:sp>
        <p:sp>
          <p:nvSpPr>
            <p:cNvPr id="4" name="Rectangle 3"/>
            <p:cNvSpPr/>
            <p:nvPr/>
          </p:nvSpPr>
          <p:spPr>
            <a:xfrm>
              <a:off x="568325" y="2031529"/>
              <a:ext cx="5715000" cy="508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r>
                <a:rPr lang="en-US" dirty="0" err="1" smtClean="0">
                  <a:solidFill>
                    <a:schemeClr val="tx1"/>
                  </a:solidFill>
                </a:rPr>
                <a:t>Ofishin</a:t>
              </a:r>
              <a:r>
                <a:rPr lang="en-US" dirty="0" smtClean="0">
                  <a:solidFill>
                    <a:schemeClr val="tx1"/>
                  </a:solidFill>
                </a:rPr>
                <a:t> </a:t>
              </a:r>
              <a:r>
                <a:rPr lang="en-US" dirty="0" err="1" smtClean="0">
                  <a:solidFill>
                    <a:schemeClr val="tx1"/>
                  </a:solidFill>
                </a:rPr>
                <a:t>Gwamna</a:t>
              </a:r>
              <a:r>
                <a:rPr lang="en-US" dirty="0" smtClean="0">
                  <a:solidFill>
                    <a:schemeClr val="tx1"/>
                  </a:solidFill>
                </a:rPr>
                <a:t>                           ₦15,128,400,000.00</a:t>
              </a:r>
            </a:p>
            <a:p>
              <a:pPr algn="ctr"/>
              <a:endParaRPr lang="en-US" dirty="0"/>
            </a:p>
          </p:txBody>
        </p:sp>
        <p:sp>
          <p:nvSpPr>
            <p:cNvPr id="5" name="Rectangle 4"/>
            <p:cNvSpPr/>
            <p:nvPr/>
          </p:nvSpPr>
          <p:spPr>
            <a:xfrm>
              <a:off x="568325" y="2641129"/>
              <a:ext cx="5715000" cy="508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Lafiya</a:t>
              </a:r>
              <a:r>
                <a:rPr lang="en-US" dirty="0" smtClean="0">
                  <a:solidFill>
                    <a:schemeClr val="tx1"/>
                  </a:solidFill>
                </a:rPr>
                <a:t>                            ₦9,689,900,000.00</a:t>
              </a:r>
            </a:p>
            <a:p>
              <a:r>
                <a:rPr lang="en-US" dirty="0" smtClean="0">
                  <a:solidFill>
                    <a:schemeClr val="tx1"/>
                  </a:solidFill>
                </a:rPr>
                <a:t>  </a:t>
              </a:r>
            </a:p>
          </p:txBody>
        </p:sp>
        <p:sp>
          <p:nvSpPr>
            <p:cNvPr id="6" name="Rectangle 5"/>
            <p:cNvSpPr/>
            <p:nvPr/>
          </p:nvSpPr>
          <p:spPr>
            <a:xfrm>
              <a:off x="568325" y="3250729"/>
              <a:ext cx="5715000" cy="50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Ilimi</a:t>
              </a:r>
              <a:r>
                <a:rPr lang="en-US" dirty="0" smtClean="0">
                  <a:solidFill>
                    <a:schemeClr val="tx1"/>
                  </a:solidFill>
                </a:rPr>
                <a:t>                               ₦6,512,520,200.00</a:t>
              </a:r>
            </a:p>
            <a:p>
              <a:r>
                <a:rPr lang="en-US" dirty="0" smtClean="0">
                  <a:solidFill>
                    <a:schemeClr val="tx1"/>
                  </a:solidFill>
                </a:rPr>
                <a:t>                                                   </a:t>
              </a:r>
            </a:p>
          </p:txBody>
        </p:sp>
        <p:sp>
          <p:nvSpPr>
            <p:cNvPr id="7" name="Rectangle 6"/>
            <p:cNvSpPr/>
            <p:nvPr/>
          </p:nvSpPr>
          <p:spPr>
            <a:xfrm>
              <a:off x="568325" y="4469929"/>
              <a:ext cx="5715000" cy="609600"/>
            </a:xfrm>
            <a:prstGeom prst="rect">
              <a:avLst/>
            </a:prstGeom>
            <a:solidFill>
              <a:srgbClr val="C0E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Ilimi</a:t>
              </a:r>
              <a:r>
                <a:rPr lang="en-US" dirty="0" smtClean="0">
                  <a:solidFill>
                    <a:schemeClr val="tx1"/>
                  </a:solidFill>
                </a:rPr>
                <a:t> </a:t>
              </a:r>
              <a:r>
                <a:rPr lang="en-US" dirty="0" err="1" smtClean="0">
                  <a:solidFill>
                    <a:schemeClr val="tx1"/>
                  </a:solidFill>
                </a:rPr>
                <a:t>mai</a:t>
              </a:r>
              <a:r>
                <a:rPr lang="en-US" dirty="0" smtClean="0">
                  <a:solidFill>
                    <a:schemeClr val="tx1"/>
                  </a:solidFill>
                </a:rPr>
                <a:t> </a:t>
              </a:r>
              <a:r>
                <a:rPr lang="en-US" dirty="0" err="1" smtClean="0">
                  <a:solidFill>
                    <a:schemeClr val="tx1"/>
                  </a:solidFill>
                </a:rPr>
                <a:t>Zurfi</a:t>
              </a:r>
              <a:r>
                <a:rPr lang="en-US" dirty="0" smtClean="0">
                  <a:solidFill>
                    <a:schemeClr val="tx1"/>
                  </a:solidFill>
                </a:rPr>
                <a:t>               ₦4,979,600.000.00</a:t>
              </a:r>
            </a:p>
            <a:p>
              <a:endParaRPr lang="en-US" dirty="0" smtClean="0">
                <a:solidFill>
                  <a:schemeClr val="tx1"/>
                </a:solidFill>
              </a:endParaRPr>
            </a:p>
            <a:p>
              <a:r>
                <a:rPr lang="en-US" dirty="0" smtClean="0">
                  <a:solidFill>
                    <a:schemeClr val="tx1"/>
                  </a:solidFill>
                </a:rPr>
                <a:t>                                                                                  </a:t>
              </a:r>
            </a:p>
          </p:txBody>
        </p:sp>
        <p:sp>
          <p:nvSpPr>
            <p:cNvPr id="8" name="Rectangle 7"/>
            <p:cNvSpPr/>
            <p:nvPr/>
          </p:nvSpPr>
          <p:spPr>
            <a:xfrm>
              <a:off x="568325" y="5841529"/>
              <a:ext cx="5715000" cy="6096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r>
                <a:rPr lang="en-US" dirty="0" smtClean="0">
                  <a:solidFill>
                    <a:schemeClr val="tx1"/>
                  </a:solidFill>
                </a:rPr>
                <a:t>            </a:t>
              </a:r>
              <a:r>
                <a:rPr lang="en-US" dirty="0" err="1" smtClean="0">
                  <a:solidFill>
                    <a:schemeClr val="tx1"/>
                  </a:solidFill>
                </a:rPr>
                <a:t>Hukumar</a:t>
              </a:r>
              <a:r>
                <a:rPr lang="en-US" dirty="0" smtClean="0">
                  <a:solidFill>
                    <a:schemeClr val="tx1"/>
                  </a:solidFill>
                </a:rPr>
                <a:t> </a:t>
              </a:r>
              <a:r>
                <a:rPr lang="en-US" dirty="0" err="1">
                  <a:solidFill>
                    <a:schemeClr val="tx1"/>
                  </a:solidFill>
                </a:rPr>
                <a:t>hidimar</a:t>
              </a:r>
              <a:r>
                <a:rPr lang="en-US" dirty="0">
                  <a:solidFill>
                    <a:schemeClr val="tx1"/>
                  </a:solidFill>
                </a:rPr>
                <a:t> </a:t>
              </a:r>
              <a:r>
                <a:rPr lang="en-US" dirty="0" err="1">
                  <a:solidFill>
                    <a:schemeClr val="tx1"/>
                  </a:solidFill>
                </a:rPr>
                <a:t>ma’aikatan</a:t>
              </a:r>
              <a:r>
                <a:rPr lang="en-US" dirty="0">
                  <a:solidFill>
                    <a:schemeClr val="tx1"/>
                  </a:solidFill>
                </a:rPr>
                <a:t> </a:t>
              </a:r>
              <a:r>
                <a:rPr lang="en-US" dirty="0" err="1" smtClean="0">
                  <a:solidFill>
                    <a:schemeClr val="tx1"/>
                  </a:solidFill>
                </a:rPr>
                <a:t>sharia</a:t>
              </a:r>
              <a:r>
                <a:rPr lang="en-US" dirty="0" smtClean="0">
                  <a:solidFill>
                    <a:schemeClr val="tx1"/>
                  </a:solidFill>
                </a:rPr>
                <a:t>   	</a:t>
              </a:r>
            </a:p>
            <a:p>
              <a:r>
                <a:rPr lang="en-US" dirty="0" smtClean="0">
                  <a:solidFill>
                    <a:schemeClr val="tx1"/>
                  </a:solidFill>
                </a:rPr>
                <a:t>                                                                       ₦2,865,420,000.00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9" name="Rectangle 8"/>
            <p:cNvSpPr/>
            <p:nvPr/>
          </p:nvSpPr>
          <p:spPr>
            <a:xfrm>
              <a:off x="530225" y="6527329"/>
              <a:ext cx="5715000"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r>
                <a:rPr lang="en-US" dirty="0" smtClean="0">
                  <a:solidFill>
                    <a:schemeClr val="tx1"/>
                  </a:solidFill>
                </a:rPr>
                <a:t>              </a:t>
              </a:r>
              <a:r>
                <a:rPr lang="en-US" dirty="0" err="1" smtClean="0">
                  <a:solidFill>
                    <a:schemeClr val="tx1"/>
                  </a:solidFill>
                </a:rPr>
                <a:t>Ofishin</a:t>
              </a:r>
              <a:r>
                <a:rPr lang="en-US" dirty="0" smtClean="0">
                  <a:solidFill>
                    <a:schemeClr val="tx1"/>
                  </a:solidFill>
                </a:rPr>
                <a:t> </a:t>
              </a:r>
              <a:r>
                <a:rPr lang="en-US" dirty="0" err="1">
                  <a:solidFill>
                    <a:schemeClr val="tx1"/>
                  </a:solidFill>
                </a:rPr>
                <a:t>shugaban</a:t>
              </a:r>
              <a:r>
                <a:rPr lang="en-US" dirty="0">
                  <a:solidFill>
                    <a:schemeClr val="tx1"/>
                  </a:solidFill>
                </a:rPr>
                <a:t> </a:t>
              </a:r>
              <a:r>
                <a:rPr lang="en-US" dirty="0" err="1">
                  <a:solidFill>
                    <a:schemeClr val="tx1"/>
                  </a:solidFill>
                </a:rPr>
                <a:t>ma’aikata</a:t>
              </a:r>
              <a:r>
                <a:rPr lang="en-US" dirty="0">
                  <a:solidFill>
                    <a:schemeClr val="tx1"/>
                  </a:solidFill>
                </a:rPr>
                <a:t> </a:t>
              </a:r>
              <a:endParaRPr lang="en-US" dirty="0" smtClean="0">
                <a:solidFill>
                  <a:schemeClr val="tx1"/>
                </a:solidFill>
              </a:endParaRPr>
            </a:p>
            <a:p>
              <a:r>
                <a:rPr lang="en-US" dirty="0" smtClean="0">
                  <a:solidFill>
                    <a:schemeClr val="tx1"/>
                  </a:solidFill>
                </a:rPr>
                <a:t>              </a:t>
              </a:r>
              <a:r>
                <a:rPr lang="en-US" dirty="0" err="1" smtClean="0">
                  <a:solidFill>
                    <a:schemeClr val="tx1"/>
                  </a:solidFill>
                </a:rPr>
                <a:t>na</a:t>
              </a:r>
              <a:r>
                <a:rPr lang="en-US" dirty="0" smtClean="0">
                  <a:solidFill>
                    <a:schemeClr val="tx1"/>
                  </a:solidFill>
                </a:rPr>
                <a:t> </a:t>
              </a:r>
              <a:r>
                <a:rPr lang="en-US" dirty="0" err="1" smtClean="0">
                  <a:solidFill>
                    <a:schemeClr val="tx1"/>
                  </a:solidFill>
                </a:rPr>
                <a:t>jiha</a:t>
              </a:r>
              <a:r>
                <a:rPr lang="en-US" dirty="0" smtClean="0">
                  <a:solidFill>
                    <a:schemeClr val="tx1"/>
                  </a:solidFill>
                </a:rPr>
                <a:t>                                              ₦1,336,400,000.00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10" name="Rectangle 9"/>
            <p:cNvSpPr/>
            <p:nvPr/>
          </p:nvSpPr>
          <p:spPr>
            <a:xfrm>
              <a:off x="568325" y="7213129"/>
              <a:ext cx="5715000" cy="685800"/>
            </a:xfrm>
            <a:prstGeom prst="rect">
              <a:avLst/>
            </a:prstGeom>
            <a:solidFill>
              <a:srgbClr val="C0E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t>                </a:t>
              </a:r>
              <a:r>
                <a:rPr lang="en-US" dirty="0" smtClean="0">
                  <a:solidFill>
                    <a:schemeClr val="tx1"/>
                  </a:solidFill>
                </a:rPr>
                <a:t> </a:t>
              </a:r>
            </a:p>
            <a:p>
              <a:endParaRPr lang="en-US" dirty="0" smtClean="0">
                <a:solidFill>
                  <a:schemeClr val="tx1"/>
                </a:solidFill>
              </a:endParaRPr>
            </a:p>
            <a:p>
              <a:endParaRPr lang="en-US" dirty="0">
                <a:solidFill>
                  <a:schemeClr val="tx1"/>
                </a:solidFill>
              </a:endParaRPr>
            </a:p>
            <a:p>
              <a:r>
                <a:rPr lang="en-US" dirty="0" smtClean="0">
                  <a:solidFill>
                    <a:schemeClr val="tx1"/>
                  </a:solidFill>
                </a:rPr>
                <a:t>             </a:t>
              </a:r>
              <a:r>
                <a:rPr lang="en-US" dirty="0" err="1" smtClean="0">
                  <a:solidFill>
                    <a:schemeClr val="tx1"/>
                  </a:solidFill>
                </a:rPr>
                <a:t>Ma’aikatar</a:t>
              </a:r>
              <a:r>
                <a:rPr lang="en-US" dirty="0" smtClean="0">
                  <a:solidFill>
                    <a:schemeClr val="tx1"/>
                  </a:solidFill>
                </a:rPr>
                <a:t> </a:t>
              </a:r>
              <a:r>
                <a:rPr lang="en-US" dirty="0" err="1" smtClean="0">
                  <a:solidFill>
                    <a:schemeClr val="tx1"/>
                  </a:solidFill>
                </a:rPr>
                <a:t>Ruwa</a:t>
              </a:r>
              <a:r>
                <a:rPr lang="en-US" dirty="0" smtClean="0">
                  <a:solidFill>
                    <a:schemeClr val="tx1"/>
                  </a:solidFill>
                </a:rPr>
                <a:t>, </a:t>
              </a:r>
              <a:r>
                <a:rPr lang="en-US" dirty="0" err="1" smtClean="0">
                  <a:solidFill>
                    <a:schemeClr val="tx1"/>
                  </a:solidFill>
                </a:rPr>
                <a:t>Muhalli</a:t>
              </a:r>
              <a:r>
                <a:rPr lang="en-US" dirty="0" smtClean="0">
                  <a:solidFill>
                    <a:schemeClr val="tx1"/>
                  </a:solidFill>
                </a:rPr>
                <a:t> </a:t>
              </a:r>
              <a:r>
                <a:rPr lang="en-US" dirty="0" err="1" smtClean="0">
                  <a:solidFill>
                    <a:schemeClr val="tx1"/>
                  </a:solidFill>
                </a:rPr>
                <a:t>da</a:t>
              </a:r>
              <a:r>
                <a:rPr lang="en-US" dirty="0" smtClean="0">
                  <a:solidFill>
                    <a:schemeClr val="tx1"/>
                  </a:solidFill>
                </a:rPr>
                <a:t> </a:t>
              </a:r>
              <a:r>
                <a:rPr lang="en-US" dirty="0" err="1" smtClean="0">
                  <a:solidFill>
                    <a:schemeClr val="tx1"/>
                  </a:solidFill>
                </a:rPr>
                <a:t>Gandun</a:t>
              </a:r>
              <a:r>
                <a:rPr lang="en-US" dirty="0" smtClean="0">
                  <a:solidFill>
                    <a:schemeClr val="tx1"/>
                  </a:solidFill>
                </a:rPr>
                <a:t> </a:t>
              </a:r>
              <a:r>
                <a:rPr lang="en-US" dirty="0" err="1" smtClean="0">
                  <a:solidFill>
                    <a:schemeClr val="tx1"/>
                  </a:solidFill>
                </a:rPr>
                <a:t>Daji</a:t>
              </a:r>
              <a:endParaRPr lang="en-US" dirty="0" smtClean="0">
                <a:solidFill>
                  <a:schemeClr val="tx1"/>
                </a:solidFill>
              </a:endParaRPr>
            </a:p>
            <a:p>
              <a:r>
                <a:rPr lang="en-US" dirty="0">
                  <a:solidFill>
                    <a:schemeClr val="tx1"/>
                  </a:solidFill>
                </a:rPr>
                <a:t> </a:t>
              </a:r>
              <a:r>
                <a:rPr lang="en-US" dirty="0" smtClean="0">
                  <a:solidFill>
                    <a:schemeClr val="tx1"/>
                  </a:solidFill>
                </a:rPr>
                <a:t>                                                                    ₦1,322,385,000.00</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sp>
          <p:nvSpPr>
            <p:cNvPr id="11" name="Rectangle 10"/>
            <p:cNvSpPr/>
            <p:nvPr/>
          </p:nvSpPr>
          <p:spPr>
            <a:xfrm>
              <a:off x="568325" y="7991385"/>
              <a:ext cx="5715000" cy="584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t> </a:t>
              </a:r>
            </a:p>
            <a:p>
              <a:r>
                <a:rPr lang="en-US" sz="1600" dirty="0" smtClean="0"/>
                <a:t>                </a:t>
              </a:r>
            </a:p>
            <a:p>
              <a:endParaRPr lang="en-US" sz="1600" dirty="0" smtClean="0"/>
            </a:p>
            <a:p>
              <a:r>
                <a:rPr lang="en-US" sz="1600" dirty="0" smtClean="0"/>
                <a:t>                </a:t>
              </a:r>
              <a:r>
                <a:rPr lang="en-US" sz="1600" dirty="0" smtClean="0">
                  <a:solidFill>
                    <a:schemeClr val="tx1"/>
                  </a:solidFill>
                </a:rPr>
                <a:t> </a:t>
              </a:r>
            </a:p>
            <a:p>
              <a:r>
                <a:rPr lang="en-US" sz="1600" dirty="0" smtClean="0">
                  <a:solidFill>
                    <a:schemeClr val="tx1"/>
                  </a:solidFill>
                </a:rPr>
                <a:t>             </a:t>
              </a:r>
            </a:p>
            <a:p>
              <a:r>
                <a:rPr lang="en-US" sz="1600" dirty="0" smtClean="0">
                  <a:solidFill>
                    <a:schemeClr val="tx1"/>
                  </a:solidFill>
                </a:rPr>
                <a:t>             </a:t>
              </a:r>
              <a:r>
                <a:rPr lang="en-US" sz="1600" dirty="0" err="1" smtClean="0">
                  <a:solidFill>
                    <a:schemeClr val="tx1"/>
                  </a:solidFill>
                </a:rPr>
                <a:t>Sauran</a:t>
              </a:r>
              <a:r>
                <a:rPr lang="en-US" sz="1600" dirty="0" smtClean="0">
                  <a:solidFill>
                    <a:schemeClr val="tx1"/>
                  </a:solidFill>
                </a:rPr>
                <a:t>  </a:t>
              </a:r>
              <a:r>
                <a:rPr lang="en-US" sz="1600" dirty="0" err="1" smtClean="0">
                  <a:solidFill>
                    <a:schemeClr val="tx1"/>
                  </a:solidFill>
                </a:rPr>
                <a:t>Ma’aikatun</a:t>
              </a:r>
              <a:r>
                <a:rPr lang="en-US" sz="1600" dirty="0" smtClean="0">
                  <a:solidFill>
                    <a:schemeClr val="tx1"/>
                  </a:solidFill>
                </a:rPr>
                <a:t>                       ₦7,312,925,000.00</a:t>
              </a:r>
            </a:p>
            <a:p>
              <a:endParaRPr lang="en-US" sz="1600" dirty="0" smtClean="0">
                <a:solidFill>
                  <a:schemeClr val="tx1"/>
                </a:solidFill>
              </a:endParaRPr>
            </a:p>
            <a:p>
              <a:endParaRPr lang="en-US" sz="1600" dirty="0" smtClean="0">
                <a:solidFill>
                  <a:schemeClr val="tx1"/>
                </a:solidFill>
              </a:endParaRPr>
            </a:p>
            <a:p>
              <a:endParaRPr lang="en-US" sz="1600" dirty="0" smtClean="0">
                <a:solidFill>
                  <a:schemeClr val="tx1"/>
                </a:solidFill>
              </a:endParaRPr>
            </a:p>
            <a:p>
              <a:endParaRPr lang="en-US" sz="1600" dirty="0" smtClean="0">
                <a:solidFill>
                  <a:schemeClr val="tx1"/>
                </a:solidFill>
              </a:endParaRPr>
            </a:p>
            <a:p>
              <a:r>
                <a:rPr lang="en-US" sz="1600" dirty="0" smtClean="0">
                  <a:solidFill>
                    <a:schemeClr val="tx1"/>
                  </a:solidFill>
                </a:rPr>
                <a:t>                                                                                  </a:t>
              </a:r>
            </a:p>
          </p:txBody>
        </p:sp>
        <p:pic>
          <p:nvPicPr>
            <p:cNvPr id="12" name="Picture 2" descr="Money Bag Nigeria Naira Color icon in SVG, PNG formats"/>
            <p:cNvPicPr>
              <a:picLocks noChangeAspect="1" noChangeArrowheads="1"/>
            </p:cNvPicPr>
            <p:nvPr/>
          </p:nvPicPr>
          <p:blipFill>
            <a:blip r:embed="rId2" cstate="print"/>
            <a:srcRect/>
            <a:stretch>
              <a:fillRect/>
            </a:stretch>
          </p:blipFill>
          <p:spPr bwMode="auto">
            <a:xfrm>
              <a:off x="609600" y="1421928"/>
              <a:ext cx="454025" cy="457201"/>
            </a:xfrm>
            <a:prstGeom prst="rect">
              <a:avLst/>
            </a:prstGeom>
            <a:solidFill>
              <a:srgbClr val="00B050"/>
            </a:solidFill>
          </p:spPr>
        </p:pic>
        <p:pic>
          <p:nvPicPr>
            <p:cNvPr id="13" name="Picture 6" descr="C:\Users\MUH'D SALEH ADAMU\Downloads\Office and administration building free icon.jpeg"/>
            <p:cNvPicPr>
              <a:picLocks noChangeAspect="1" noChangeArrowheads="1"/>
            </p:cNvPicPr>
            <p:nvPr/>
          </p:nvPicPr>
          <p:blipFill>
            <a:blip r:embed="rId3" cstate="print"/>
            <a:srcRect/>
            <a:stretch>
              <a:fillRect/>
            </a:stretch>
          </p:blipFill>
          <p:spPr bwMode="auto">
            <a:xfrm>
              <a:off x="606425" y="2031529"/>
              <a:ext cx="546100" cy="457200"/>
            </a:xfrm>
            <a:prstGeom prst="rect">
              <a:avLst/>
            </a:prstGeom>
            <a:noFill/>
          </p:spPr>
        </p:pic>
        <p:pic>
          <p:nvPicPr>
            <p:cNvPr id="14" name="Picture 10" descr="Thumbnail for version as of 19:34, 2 November 2013"/>
            <p:cNvPicPr>
              <a:picLocks noChangeAspect="1" noChangeArrowheads="1"/>
            </p:cNvPicPr>
            <p:nvPr/>
          </p:nvPicPr>
          <p:blipFill>
            <a:blip r:embed="rId4"/>
            <a:srcRect/>
            <a:stretch>
              <a:fillRect/>
            </a:stretch>
          </p:blipFill>
          <p:spPr bwMode="auto">
            <a:xfrm>
              <a:off x="530225" y="2641129"/>
              <a:ext cx="609600" cy="533400"/>
            </a:xfrm>
            <a:prstGeom prst="rect">
              <a:avLst/>
            </a:prstGeom>
            <a:noFill/>
          </p:spPr>
        </p:pic>
        <p:pic>
          <p:nvPicPr>
            <p:cNvPr id="15" name="Picture 14" descr="kimberly-farmer-lUaaKCUANVI-unsplash.jpg"/>
            <p:cNvPicPr>
              <a:picLocks noChangeAspect="1"/>
            </p:cNvPicPr>
            <p:nvPr/>
          </p:nvPicPr>
          <p:blipFill>
            <a:blip r:embed="rId5" cstate="print"/>
            <a:stretch>
              <a:fillRect/>
            </a:stretch>
          </p:blipFill>
          <p:spPr>
            <a:xfrm>
              <a:off x="530225" y="3250729"/>
              <a:ext cx="609600" cy="533400"/>
            </a:xfrm>
            <a:prstGeom prst="rect">
              <a:avLst/>
            </a:prstGeom>
          </p:spPr>
        </p:pic>
        <p:pic>
          <p:nvPicPr>
            <p:cNvPr id="18" name="Picture 17" descr="work force icon.jpeg"/>
            <p:cNvPicPr>
              <a:picLocks noChangeAspect="1"/>
            </p:cNvPicPr>
            <p:nvPr/>
          </p:nvPicPr>
          <p:blipFill>
            <a:blip r:embed="rId6"/>
            <a:stretch>
              <a:fillRect/>
            </a:stretch>
          </p:blipFill>
          <p:spPr>
            <a:xfrm>
              <a:off x="530225" y="6527329"/>
              <a:ext cx="609600" cy="609600"/>
            </a:xfrm>
            <a:prstGeom prst="rect">
              <a:avLst/>
            </a:prstGeom>
          </p:spPr>
        </p:pic>
        <p:pic>
          <p:nvPicPr>
            <p:cNvPr id="19" name="Picture 18" descr="progressive hands.png"/>
            <p:cNvPicPr>
              <a:picLocks noChangeAspect="1"/>
            </p:cNvPicPr>
            <p:nvPr/>
          </p:nvPicPr>
          <p:blipFill>
            <a:blip r:embed="rId7"/>
            <a:stretch>
              <a:fillRect/>
            </a:stretch>
          </p:blipFill>
          <p:spPr>
            <a:xfrm>
              <a:off x="530225" y="7978177"/>
              <a:ext cx="609600" cy="609600"/>
            </a:xfrm>
            <a:prstGeom prst="rect">
              <a:avLst/>
            </a:prstGeom>
          </p:spPr>
        </p:pic>
        <p:sp>
          <p:nvSpPr>
            <p:cNvPr id="21" name="Rectangle 20"/>
            <p:cNvSpPr/>
            <p:nvPr/>
          </p:nvSpPr>
          <p:spPr>
            <a:xfrm>
              <a:off x="571500" y="3831336"/>
              <a:ext cx="5715000" cy="55778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solidFill>
                    <a:schemeClr val="tx1"/>
                  </a:solidFill>
                </a:rPr>
                <a:t>           </a:t>
              </a:r>
              <a:r>
                <a:rPr lang="en-US" dirty="0" err="1" smtClean="0">
                  <a:solidFill>
                    <a:schemeClr val="tx1"/>
                  </a:solidFill>
                </a:rPr>
                <a:t>Ofishin</a:t>
              </a:r>
              <a:r>
                <a:rPr lang="en-US" dirty="0" smtClean="0">
                  <a:solidFill>
                    <a:schemeClr val="tx1"/>
                  </a:solidFill>
                </a:rPr>
                <a:t> </a:t>
              </a:r>
              <a:r>
                <a:rPr lang="en-US" dirty="0" err="1" smtClean="0">
                  <a:solidFill>
                    <a:schemeClr val="tx1"/>
                  </a:solidFill>
                </a:rPr>
                <a:t>Sakataren</a:t>
              </a:r>
              <a:r>
                <a:rPr lang="en-US" dirty="0" smtClean="0">
                  <a:solidFill>
                    <a:schemeClr val="tx1"/>
                  </a:solidFill>
                </a:rPr>
                <a:t> </a:t>
              </a:r>
              <a:r>
                <a:rPr lang="en-US" dirty="0" err="1" smtClean="0">
                  <a:solidFill>
                    <a:schemeClr val="tx1"/>
                  </a:solidFill>
                </a:rPr>
                <a:t>Gwamnati</a:t>
              </a:r>
              <a:r>
                <a:rPr lang="en-US" dirty="0" smtClean="0">
                  <a:solidFill>
                    <a:schemeClr val="tx1"/>
                  </a:solidFill>
                </a:rPr>
                <a:t>         ₦5,876,550,000.00</a:t>
              </a:r>
            </a:p>
            <a:p>
              <a:r>
                <a:rPr lang="en-US" dirty="0" smtClean="0">
                  <a:solidFill>
                    <a:schemeClr val="tx1"/>
                  </a:solidFill>
                </a:rPr>
                <a:t>                                                                                 </a:t>
              </a:r>
            </a:p>
          </p:txBody>
        </p:sp>
        <p:pic>
          <p:nvPicPr>
            <p:cNvPr id="22" name="Picture 21" descr="Photo Gallery: Before and After Photos Show Value of ..."/>
            <p:cNvPicPr>
              <a:picLocks noChangeAspect="1" noChangeArrowheads="1"/>
            </p:cNvPicPr>
            <p:nvPr/>
          </p:nvPicPr>
          <p:blipFill>
            <a:blip r:embed="rId8" cstate="print"/>
            <a:srcRect/>
            <a:stretch>
              <a:fillRect/>
            </a:stretch>
          </p:blipFill>
          <p:spPr bwMode="auto">
            <a:xfrm>
              <a:off x="612775" y="3880104"/>
              <a:ext cx="454025" cy="457200"/>
            </a:xfrm>
            <a:prstGeom prst="rect">
              <a:avLst/>
            </a:prstGeom>
            <a:noFill/>
          </p:spPr>
        </p:pic>
        <p:pic>
          <p:nvPicPr>
            <p:cNvPr id="23" name="Picture 22" descr="md-duran-1VqHRwxcCCw-unsplash.jpg"/>
            <p:cNvPicPr>
              <a:picLocks noChangeAspect="1"/>
            </p:cNvPicPr>
            <p:nvPr/>
          </p:nvPicPr>
          <p:blipFill>
            <a:blip r:embed="rId9" cstate="print"/>
            <a:stretch>
              <a:fillRect/>
            </a:stretch>
          </p:blipFill>
          <p:spPr>
            <a:xfrm>
              <a:off x="609600" y="4514088"/>
              <a:ext cx="533400" cy="533400"/>
            </a:xfrm>
            <a:prstGeom prst="rect">
              <a:avLst/>
            </a:prstGeom>
          </p:spPr>
        </p:pic>
        <p:sp>
          <p:nvSpPr>
            <p:cNvPr id="24" name="Rectangle 23"/>
            <p:cNvSpPr/>
            <p:nvPr/>
          </p:nvSpPr>
          <p:spPr>
            <a:xfrm>
              <a:off x="571500" y="5175504"/>
              <a:ext cx="5715000" cy="5842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a:t>
              </a:r>
            </a:p>
            <a:p>
              <a:endParaRPr lang="en-US" dirty="0" smtClean="0"/>
            </a:p>
            <a:p>
              <a:r>
                <a:rPr lang="en-US" dirty="0" smtClean="0">
                  <a:solidFill>
                    <a:schemeClr val="tx1"/>
                  </a:solidFill>
                </a:rPr>
                <a:t>            </a:t>
              </a:r>
              <a:r>
                <a:rPr lang="en-US" dirty="0" err="1" smtClean="0">
                  <a:solidFill>
                    <a:schemeClr val="tx1"/>
                  </a:solidFill>
                </a:rPr>
                <a:t>Majalisar</a:t>
              </a:r>
              <a:r>
                <a:rPr lang="en-US" dirty="0" smtClean="0">
                  <a:solidFill>
                    <a:schemeClr val="tx1"/>
                  </a:solidFill>
                </a:rPr>
                <a:t> </a:t>
              </a:r>
              <a:r>
                <a:rPr lang="en-US" dirty="0" err="1" smtClean="0">
                  <a:solidFill>
                    <a:schemeClr val="tx1"/>
                  </a:solidFill>
                </a:rPr>
                <a:t>Dokokin</a:t>
              </a:r>
              <a:r>
                <a:rPr lang="en-US" dirty="0" smtClean="0">
                  <a:solidFill>
                    <a:schemeClr val="tx1"/>
                  </a:solidFill>
                </a:rPr>
                <a:t> </a:t>
              </a:r>
              <a:r>
                <a:rPr lang="en-US" dirty="0" err="1" smtClean="0">
                  <a:solidFill>
                    <a:schemeClr val="tx1"/>
                  </a:solidFill>
                </a:rPr>
                <a:t>Jiha</a:t>
              </a:r>
              <a:r>
                <a:rPr lang="en-US" dirty="0" smtClean="0">
                  <a:solidFill>
                    <a:schemeClr val="tx1"/>
                  </a:solidFill>
                </a:rPr>
                <a:t>                   ₦4,795,400,000.00</a:t>
              </a:r>
            </a:p>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p>
          </p:txBody>
        </p:sp>
        <p:pic>
          <p:nvPicPr>
            <p:cNvPr id="17" name="Picture 16" descr="Nigeria's_National_Assembly_Building_with_the_Mace.jpg"/>
            <p:cNvPicPr>
              <a:picLocks noChangeAspect="1"/>
            </p:cNvPicPr>
            <p:nvPr/>
          </p:nvPicPr>
          <p:blipFill>
            <a:blip r:embed="rId10" cstate="print"/>
            <a:stretch>
              <a:fillRect/>
            </a:stretch>
          </p:blipFill>
          <p:spPr>
            <a:xfrm>
              <a:off x="603377" y="5180113"/>
              <a:ext cx="609600" cy="533400"/>
            </a:xfrm>
            <a:prstGeom prst="rect">
              <a:avLst/>
            </a:prstGeom>
          </p:spPr>
        </p:pic>
        <p:pic>
          <p:nvPicPr>
            <p:cNvPr id="25" name="Picture 24" descr="Icon of Justice.jpeg"/>
            <p:cNvPicPr>
              <a:picLocks noChangeAspect="1"/>
            </p:cNvPicPr>
            <p:nvPr/>
          </p:nvPicPr>
          <p:blipFill>
            <a:blip r:embed="rId11"/>
            <a:stretch>
              <a:fillRect/>
            </a:stretch>
          </p:blipFill>
          <p:spPr>
            <a:xfrm>
              <a:off x="569976" y="5849112"/>
              <a:ext cx="533400" cy="609600"/>
            </a:xfrm>
            <a:prstGeom prst="rect">
              <a:avLst/>
            </a:prstGeom>
          </p:spPr>
        </p:pic>
        <p:pic>
          <p:nvPicPr>
            <p:cNvPr id="26" name="Picture 25" descr="tap head.png"/>
            <p:cNvPicPr>
              <a:picLocks noChangeAspect="1"/>
            </p:cNvPicPr>
            <p:nvPr/>
          </p:nvPicPr>
          <p:blipFill>
            <a:blip r:embed="rId12"/>
            <a:stretch>
              <a:fillRect/>
            </a:stretch>
          </p:blipFill>
          <p:spPr>
            <a:xfrm>
              <a:off x="569976" y="7232904"/>
              <a:ext cx="533400" cy="685800"/>
            </a:xfrm>
            <a:prstGeom prst="rect">
              <a:avLst/>
            </a:prstGeom>
          </p:spPr>
        </p:pic>
        <p:sp>
          <p:nvSpPr>
            <p:cNvPr id="27" name="TextBox 26"/>
            <p:cNvSpPr txBox="1"/>
            <p:nvPr/>
          </p:nvSpPr>
          <p:spPr>
            <a:xfrm>
              <a:off x="353568" y="958088"/>
              <a:ext cx="6531468" cy="338554"/>
            </a:xfrm>
            <a:prstGeom prst="rect">
              <a:avLst/>
            </a:prstGeom>
            <a:noFill/>
          </p:spPr>
          <p:txBody>
            <a:bodyPr wrap="none" rtlCol="0">
              <a:spAutoFit/>
            </a:bodyPr>
            <a:lstStyle/>
            <a:p>
              <a:r>
                <a:rPr lang="en-US" sz="1600" b="1" dirty="0" smtClean="0"/>
                <a:t>HUKUMOMI GOMA DA ZASUFI KASHE WURIN BIYAN ALBASHI DA ALAWUS</a:t>
              </a:r>
              <a:endParaRPr lang="en-US" sz="1600" dirty="0"/>
            </a:p>
          </p:txBody>
        </p:sp>
      </p:grpSp>
    </p:spTree>
    <p:extLst>
      <p:ext uri="{BB962C8B-B14F-4D97-AF65-F5344CB8AC3E}">
        <p14:creationId xmlns:p14="http://schemas.microsoft.com/office/powerpoint/2010/main" val="2991893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0560" y="797856"/>
            <a:ext cx="5815585" cy="7201972"/>
          </a:xfrm>
          <a:prstGeom prst="rect">
            <a:avLst/>
          </a:prstGeom>
        </p:spPr>
        <p:txBody>
          <a:bodyPr wrap="square">
            <a:spAutoFit/>
          </a:bodyPr>
          <a:lstStyle/>
          <a:p>
            <a:endParaRPr lang="en-US" sz="1600" dirty="0"/>
          </a:p>
          <a:p>
            <a:pPr>
              <a:buFont typeface="Wingdings" pitchFamily="2" charset="2"/>
              <a:buChar char="§"/>
            </a:pPr>
            <a:r>
              <a:rPr lang="en-US" sz="1600" dirty="0"/>
              <a:t> </a:t>
            </a:r>
            <a:r>
              <a:rPr lang="en-US" sz="1600" dirty="0" err="1"/>
              <a:t>Magance</a:t>
            </a:r>
            <a:r>
              <a:rPr lang="en-US" sz="1600" dirty="0"/>
              <a:t> </a:t>
            </a:r>
            <a:r>
              <a:rPr lang="en-US" sz="1600" dirty="0" err="1"/>
              <a:t>zaizayar</a:t>
            </a:r>
            <a:r>
              <a:rPr lang="en-US" sz="1600" dirty="0"/>
              <a:t> </a:t>
            </a:r>
            <a:r>
              <a:rPr lang="en-US" sz="1600" dirty="0" err="1"/>
              <a:t>kasa</a:t>
            </a:r>
            <a:r>
              <a:rPr lang="en-US" sz="1600" dirty="0"/>
              <a:t> a </a:t>
            </a:r>
            <a:r>
              <a:rPr lang="en-US" sz="1600" dirty="0" err="1" smtClean="0"/>
              <a:t>kananan</a:t>
            </a:r>
            <a:r>
              <a:rPr lang="en-US" sz="1600" dirty="0" smtClean="0"/>
              <a:t> </a:t>
            </a:r>
            <a:r>
              <a:rPr lang="en-US" sz="1600" dirty="0" err="1"/>
              <a:t>hukumomin</a:t>
            </a:r>
            <a:r>
              <a:rPr lang="en-US" sz="1600" dirty="0"/>
              <a:t> </a:t>
            </a:r>
            <a:r>
              <a:rPr lang="en-US" sz="1600" dirty="0" err="1"/>
              <a:t>Funakaye</a:t>
            </a:r>
            <a:r>
              <a:rPr lang="en-US" sz="1600" dirty="0"/>
              <a:t> da</a:t>
            </a:r>
          </a:p>
          <a:p>
            <a:r>
              <a:rPr lang="en-US" sz="1600" dirty="0"/>
              <a:t>   </a:t>
            </a:r>
            <a:r>
              <a:rPr lang="en-US" sz="1600" dirty="0" err="1"/>
              <a:t>Yamaltu</a:t>
            </a:r>
            <a:r>
              <a:rPr lang="en-US" sz="1600" dirty="0"/>
              <a:t>/</a:t>
            </a:r>
            <a:r>
              <a:rPr lang="en-US" sz="1600" dirty="0" err="1"/>
              <a:t>Deba</a:t>
            </a:r>
            <a:r>
              <a:rPr lang="en-US" sz="1600" dirty="0" smtClean="0"/>
              <a:t>. </a:t>
            </a:r>
            <a:r>
              <a:rPr lang="en-US" sz="1600" dirty="0">
                <a:latin typeface="Calibri" panose="020F0502020204030204" pitchFamily="34" charset="0"/>
                <a:cs typeface="Calibri" panose="020F0502020204030204" pitchFamily="34" charset="0"/>
              </a:rPr>
              <a:t>₦</a:t>
            </a:r>
            <a:r>
              <a:rPr lang="en-US" sz="1600" dirty="0" smtClean="0">
                <a:latin typeface="Calibri" panose="020F0502020204030204" pitchFamily="34" charset="0"/>
                <a:cs typeface="Calibri" panose="020F0502020204030204" pitchFamily="34" charset="0"/>
              </a:rPr>
              <a:t>20,400,000.00</a:t>
            </a:r>
            <a:endParaRPr lang="en-US" sz="1600" dirty="0"/>
          </a:p>
          <a:p>
            <a:pPr>
              <a:buFont typeface="Wingdings" pitchFamily="2" charset="2"/>
              <a:buChar char="§"/>
            </a:pPr>
            <a:r>
              <a:rPr lang="en-US" sz="1600" dirty="0"/>
              <a:t> </a:t>
            </a:r>
            <a:r>
              <a:rPr lang="en-US" sz="1600" dirty="0" err="1" smtClean="0"/>
              <a:t>Samarda</a:t>
            </a:r>
            <a:r>
              <a:rPr lang="en-US" sz="1600" dirty="0" smtClean="0"/>
              <a:t> </a:t>
            </a:r>
            <a:r>
              <a:rPr lang="en-US" sz="1600" dirty="0" err="1"/>
              <a:t>ruwa</a:t>
            </a:r>
            <a:r>
              <a:rPr lang="en-US" sz="1600" dirty="0"/>
              <a:t> </a:t>
            </a:r>
            <a:r>
              <a:rPr lang="en-US" sz="1600" dirty="0" err="1"/>
              <a:t>mai</a:t>
            </a:r>
            <a:r>
              <a:rPr lang="en-US" sz="1600" dirty="0"/>
              <a:t> </a:t>
            </a:r>
            <a:r>
              <a:rPr lang="en-US" sz="1600" dirty="0" err="1"/>
              <a:t>tsafta</a:t>
            </a:r>
            <a:r>
              <a:rPr lang="en-US" sz="1600" dirty="0"/>
              <a:t> a </a:t>
            </a:r>
            <a:r>
              <a:rPr lang="en-US" sz="1600" dirty="0" err="1"/>
              <a:t>fadin</a:t>
            </a:r>
            <a:r>
              <a:rPr lang="en-US" sz="1600" dirty="0"/>
              <a:t> </a:t>
            </a:r>
            <a:r>
              <a:rPr lang="en-US" sz="1600" dirty="0" err="1"/>
              <a:t>Jiha</a:t>
            </a:r>
            <a:r>
              <a:rPr lang="en-US" sz="1600" dirty="0" smtClean="0"/>
              <a:t>. </a:t>
            </a:r>
            <a:r>
              <a:rPr lang="en-US" sz="1600" dirty="0">
                <a:latin typeface="Calibri" panose="020F0502020204030204" pitchFamily="34" charset="0"/>
                <a:cs typeface="Calibri" panose="020F0502020204030204" pitchFamily="34" charset="0"/>
              </a:rPr>
              <a:t>₦2,000,000,000.00</a:t>
            </a:r>
            <a:endParaRPr lang="en-US" sz="1600" dirty="0"/>
          </a:p>
          <a:p>
            <a:pPr>
              <a:buFont typeface="Wingdings" pitchFamily="2" charset="2"/>
              <a:buChar char="§"/>
            </a:pPr>
            <a:r>
              <a:rPr lang="en-US" sz="1600" dirty="0"/>
              <a:t> Gina </a:t>
            </a:r>
            <a:r>
              <a:rPr lang="en-US" sz="1600" dirty="0" err="1"/>
              <a:t>tituna</a:t>
            </a:r>
            <a:r>
              <a:rPr lang="en-US" sz="1600" dirty="0"/>
              <a:t> a </a:t>
            </a:r>
            <a:r>
              <a:rPr lang="en-US" sz="1600" dirty="0" err="1"/>
              <a:t>kananan</a:t>
            </a:r>
            <a:r>
              <a:rPr lang="en-US" sz="1600" dirty="0"/>
              <a:t> </a:t>
            </a:r>
            <a:r>
              <a:rPr lang="en-US" sz="1600" dirty="0" err="1"/>
              <a:t>hukumomi</a:t>
            </a:r>
            <a:r>
              <a:rPr lang="en-US" sz="1600" dirty="0"/>
              <a:t> da </a:t>
            </a:r>
            <a:r>
              <a:rPr lang="en-US" sz="1600" dirty="0" err="1"/>
              <a:t>sauran</a:t>
            </a:r>
            <a:r>
              <a:rPr lang="en-US" sz="1600" dirty="0"/>
              <a:t> </a:t>
            </a:r>
            <a:r>
              <a:rPr lang="en-US" sz="1600" dirty="0" err="1" smtClean="0"/>
              <a:t>garuruwa</a:t>
            </a:r>
            <a:r>
              <a:rPr lang="en-US" sz="1600" dirty="0" smtClean="0"/>
              <a:t> </a:t>
            </a:r>
            <a:r>
              <a:rPr lang="en-US" sz="1600" dirty="0">
                <a:latin typeface="Calibri" panose="020F0502020204030204" pitchFamily="34" charset="0"/>
                <a:cs typeface="Calibri" panose="020F0502020204030204" pitchFamily="34" charset="0"/>
              </a:rPr>
              <a:t>₦4,000,000,000.00</a:t>
            </a:r>
            <a:endParaRPr lang="en-US" sz="1600" dirty="0"/>
          </a:p>
          <a:p>
            <a:pPr>
              <a:buFont typeface="Wingdings" pitchFamily="2" charset="2"/>
              <a:buChar char="§"/>
            </a:pPr>
            <a:r>
              <a:rPr lang="en-US" sz="1600" dirty="0"/>
              <a:t> </a:t>
            </a:r>
            <a:r>
              <a:rPr lang="en-US" sz="1600" dirty="0" err="1"/>
              <a:t>Samarda</a:t>
            </a:r>
            <a:r>
              <a:rPr lang="en-US" sz="1600" dirty="0"/>
              <a:t> </a:t>
            </a:r>
            <a:r>
              <a:rPr lang="en-US" sz="1600" dirty="0" err="1"/>
              <a:t>Manyan</a:t>
            </a:r>
            <a:r>
              <a:rPr lang="en-US" sz="1600" dirty="0"/>
              <a:t> </a:t>
            </a:r>
            <a:r>
              <a:rPr lang="en-US" sz="1600" dirty="0" err="1"/>
              <a:t>Kyamarori</a:t>
            </a:r>
            <a:r>
              <a:rPr lang="en-US" sz="1600" dirty="0"/>
              <a:t> </a:t>
            </a:r>
            <a:r>
              <a:rPr lang="en-US" sz="1600" dirty="0" err="1"/>
              <a:t>na</a:t>
            </a:r>
            <a:r>
              <a:rPr lang="en-US" sz="1600" dirty="0"/>
              <a:t> </a:t>
            </a:r>
            <a:r>
              <a:rPr lang="en-US" sz="1600" dirty="0" err="1"/>
              <a:t>zamani</a:t>
            </a:r>
            <a:r>
              <a:rPr lang="en-US" sz="1600" dirty="0"/>
              <a:t> a </a:t>
            </a:r>
            <a:r>
              <a:rPr lang="en-US" sz="1600" dirty="0" err="1"/>
              <a:t>maikatar</a:t>
            </a:r>
            <a:r>
              <a:rPr lang="en-US" sz="1600" dirty="0"/>
              <a:t> </a:t>
            </a:r>
            <a:r>
              <a:rPr lang="en-US" sz="1600" dirty="0" err="1"/>
              <a:t>tsaro</a:t>
            </a:r>
            <a:r>
              <a:rPr lang="en-US" sz="1600" dirty="0"/>
              <a:t> ta</a:t>
            </a:r>
          </a:p>
          <a:p>
            <a:r>
              <a:rPr lang="en-US" sz="1600" dirty="0"/>
              <a:t>   </a:t>
            </a:r>
            <a:r>
              <a:rPr lang="en-US" sz="1600" dirty="0" err="1"/>
              <a:t>cikin</a:t>
            </a:r>
            <a:r>
              <a:rPr lang="en-US" sz="1600" dirty="0"/>
              <a:t> </a:t>
            </a:r>
            <a:r>
              <a:rPr lang="en-US" sz="1600" dirty="0" err="1"/>
              <a:t>gida</a:t>
            </a:r>
            <a:r>
              <a:rPr lang="en-US" sz="1600" dirty="0"/>
              <a:t> ta </a:t>
            </a:r>
            <a:r>
              <a:rPr lang="en-US" sz="1600" dirty="0" err="1"/>
              <a:t>Jiha</a:t>
            </a:r>
            <a:r>
              <a:rPr lang="en-US" sz="1600" dirty="0" smtClean="0"/>
              <a:t>. </a:t>
            </a:r>
            <a:r>
              <a:rPr lang="en-US" sz="1600" dirty="0">
                <a:latin typeface="Calibri" panose="020F0502020204030204" pitchFamily="34" charset="0"/>
                <a:cs typeface="Calibri" panose="020F0502020204030204" pitchFamily="34" charset="0"/>
              </a:rPr>
              <a:t>₦80,000,000.00</a:t>
            </a:r>
            <a:endParaRPr lang="en-US" sz="1600" dirty="0"/>
          </a:p>
          <a:p>
            <a:pPr>
              <a:buFont typeface="Wingdings" pitchFamily="2" charset="2"/>
              <a:buChar char="§"/>
            </a:pPr>
            <a:r>
              <a:rPr lang="en-US" sz="1600" dirty="0"/>
              <a:t> </a:t>
            </a:r>
            <a:r>
              <a:rPr lang="en-US" sz="1600" dirty="0" err="1"/>
              <a:t>Hakowa</a:t>
            </a:r>
            <a:r>
              <a:rPr lang="en-US" sz="1600" dirty="0"/>
              <a:t> da </a:t>
            </a:r>
            <a:r>
              <a:rPr lang="en-US" sz="1600" dirty="0" err="1"/>
              <a:t>yashe</a:t>
            </a:r>
            <a:r>
              <a:rPr lang="en-US" sz="1600" dirty="0"/>
              <a:t> </a:t>
            </a:r>
            <a:r>
              <a:rPr lang="en-US" sz="1600" dirty="0" err="1"/>
              <a:t>madatsun</a:t>
            </a:r>
            <a:r>
              <a:rPr lang="en-US" sz="1600" dirty="0"/>
              <a:t> </a:t>
            </a:r>
            <a:r>
              <a:rPr lang="en-US" sz="1600" dirty="0" err="1"/>
              <a:t>ruwa</a:t>
            </a:r>
            <a:r>
              <a:rPr lang="en-US" sz="1600" dirty="0"/>
              <a:t> a </a:t>
            </a:r>
            <a:r>
              <a:rPr lang="en-US" sz="1600" dirty="0" err="1"/>
              <a:t>kananan</a:t>
            </a:r>
            <a:r>
              <a:rPr lang="en-US" sz="1600" dirty="0"/>
              <a:t> </a:t>
            </a:r>
            <a:r>
              <a:rPr lang="en-US" sz="1600" dirty="0" err="1"/>
              <a:t>hukumomin</a:t>
            </a:r>
            <a:endParaRPr lang="en-US" sz="1600" dirty="0"/>
          </a:p>
          <a:p>
            <a:r>
              <a:rPr lang="en-US" sz="1600" dirty="0"/>
              <a:t>   </a:t>
            </a:r>
            <a:r>
              <a:rPr lang="en-US" sz="1600" dirty="0" err="1"/>
              <a:t>Dukku</a:t>
            </a:r>
            <a:r>
              <a:rPr lang="en-US" sz="1600" dirty="0"/>
              <a:t> da </a:t>
            </a:r>
            <a:r>
              <a:rPr lang="en-US" sz="1600" dirty="0" err="1"/>
              <a:t>Kwami</a:t>
            </a:r>
            <a:r>
              <a:rPr lang="en-US" sz="1600" dirty="0"/>
              <a:t>.</a:t>
            </a:r>
          </a:p>
          <a:p>
            <a:pPr>
              <a:buFont typeface="Wingdings" pitchFamily="2" charset="2"/>
              <a:buChar char="§"/>
            </a:pPr>
            <a:r>
              <a:rPr lang="en-US" sz="1600" dirty="0"/>
              <a:t> </a:t>
            </a:r>
            <a:r>
              <a:rPr lang="en-US" sz="1600" dirty="0" err="1"/>
              <a:t>Samarda</a:t>
            </a:r>
            <a:r>
              <a:rPr lang="en-US" sz="1600" dirty="0"/>
              <a:t> </a:t>
            </a:r>
            <a:r>
              <a:rPr lang="en-US" sz="1600" dirty="0" err="1"/>
              <a:t>kayan</a:t>
            </a:r>
            <a:r>
              <a:rPr lang="en-US" sz="1600" dirty="0"/>
              <a:t> </a:t>
            </a:r>
            <a:r>
              <a:rPr lang="en-US" sz="1600" dirty="0" err="1"/>
              <a:t>aiki</a:t>
            </a:r>
            <a:r>
              <a:rPr lang="en-US" sz="1600" dirty="0"/>
              <a:t> a </a:t>
            </a:r>
            <a:r>
              <a:rPr lang="en-US" sz="1600" dirty="0" err="1"/>
              <a:t>Manyan</a:t>
            </a:r>
            <a:r>
              <a:rPr lang="en-US" sz="1600" dirty="0"/>
              <a:t> </a:t>
            </a:r>
            <a:r>
              <a:rPr lang="en-US" sz="1600" dirty="0" err="1"/>
              <a:t>Asibitocin</a:t>
            </a:r>
            <a:r>
              <a:rPr lang="en-US" sz="1600" dirty="0"/>
              <a:t> </a:t>
            </a:r>
            <a:r>
              <a:rPr lang="en-US" sz="1600" dirty="0" err="1"/>
              <a:t>Bajoga</a:t>
            </a:r>
            <a:r>
              <a:rPr lang="en-US" sz="1600" dirty="0"/>
              <a:t>, </a:t>
            </a:r>
            <a:r>
              <a:rPr lang="en-US" sz="1600" dirty="0" err="1"/>
              <a:t>Kaltungo</a:t>
            </a:r>
            <a:r>
              <a:rPr lang="en-US" sz="1600" dirty="0"/>
              <a:t> da</a:t>
            </a:r>
          </a:p>
          <a:p>
            <a:r>
              <a:rPr lang="en-US" sz="1600" dirty="0"/>
              <a:t>   </a:t>
            </a:r>
            <a:r>
              <a:rPr lang="en-US" sz="1600" dirty="0" err="1"/>
              <a:t>Kumo</a:t>
            </a:r>
            <a:r>
              <a:rPr lang="en-US" sz="1600" dirty="0" smtClean="0"/>
              <a:t>. </a:t>
            </a:r>
            <a:r>
              <a:rPr lang="en-US" sz="1600" dirty="0">
                <a:latin typeface="Calibri" panose="020F0502020204030204" pitchFamily="34" charset="0"/>
                <a:cs typeface="Calibri" panose="020F0502020204030204" pitchFamily="34" charset="0"/>
              </a:rPr>
              <a:t>₦400,000,000.00</a:t>
            </a:r>
            <a:endParaRPr lang="en-US" sz="1600" dirty="0"/>
          </a:p>
          <a:p>
            <a:pPr>
              <a:buFont typeface="Wingdings" pitchFamily="2" charset="2"/>
              <a:buChar char="§"/>
            </a:pPr>
            <a:r>
              <a:rPr lang="en-US" sz="1600" dirty="0"/>
              <a:t> Gina </a:t>
            </a:r>
            <a:r>
              <a:rPr lang="en-US" sz="1600" dirty="0" err="1"/>
              <a:t>Babban</a:t>
            </a:r>
            <a:r>
              <a:rPr lang="en-US" sz="1600" dirty="0"/>
              <a:t> </a:t>
            </a:r>
            <a:r>
              <a:rPr lang="en-US" sz="1600" dirty="0" err="1"/>
              <a:t>Asibiti</a:t>
            </a:r>
            <a:r>
              <a:rPr lang="en-US" sz="1600" dirty="0"/>
              <a:t> a </a:t>
            </a:r>
            <a:r>
              <a:rPr lang="en-US" sz="1600" dirty="0" err="1"/>
              <a:t>garin</a:t>
            </a:r>
            <a:r>
              <a:rPr lang="en-US" sz="1600" dirty="0"/>
              <a:t> </a:t>
            </a:r>
            <a:r>
              <a:rPr lang="en-US" sz="1600" dirty="0" err="1"/>
              <a:t>Boh</a:t>
            </a:r>
            <a:r>
              <a:rPr lang="en-US" sz="1600" dirty="0"/>
              <a:t> </a:t>
            </a:r>
            <a:r>
              <a:rPr lang="en-US" sz="1600" dirty="0" err="1"/>
              <a:t>dake</a:t>
            </a:r>
            <a:r>
              <a:rPr lang="en-US" sz="1600" dirty="0"/>
              <a:t> </a:t>
            </a:r>
            <a:r>
              <a:rPr lang="en-US" sz="1600" dirty="0" err="1"/>
              <a:t>karamar</a:t>
            </a:r>
            <a:r>
              <a:rPr lang="en-US" sz="1600" dirty="0"/>
              <a:t> </a:t>
            </a:r>
            <a:r>
              <a:rPr lang="en-US" sz="1600" dirty="0" err="1"/>
              <a:t>hukumar</a:t>
            </a:r>
            <a:endParaRPr lang="en-US" sz="1600" dirty="0"/>
          </a:p>
          <a:p>
            <a:r>
              <a:rPr lang="en-US" sz="1600" dirty="0"/>
              <a:t>   </a:t>
            </a:r>
            <a:r>
              <a:rPr lang="en-US" sz="1600" dirty="0" err="1"/>
              <a:t>Shongom</a:t>
            </a:r>
            <a:r>
              <a:rPr lang="en-US" sz="1600" dirty="0" smtClean="0"/>
              <a:t>. </a:t>
            </a:r>
            <a:r>
              <a:rPr lang="en-US" sz="1600" dirty="0">
                <a:latin typeface="Calibri" panose="020F0502020204030204" pitchFamily="34" charset="0"/>
                <a:cs typeface="Calibri" panose="020F0502020204030204" pitchFamily="34" charset="0"/>
              </a:rPr>
              <a:t>₦2,000,000.00</a:t>
            </a:r>
            <a:endParaRPr lang="en-US" sz="1600" dirty="0"/>
          </a:p>
          <a:p>
            <a:pPr>
              <a:buFont typeface="Wingdings" pitchFamily="2" charset="2"/>
              <a:buChar char="§"/>
            </a:pPr>
            <a:r>
              <a:rPr lang="en-US" sz="1600" dirty="0"/>
              <a:t> </a:t>
            </a:r>
            <a:r>
              <a:rPr lang="en-US" sz="1600" dirty="0" err="1"/>
              <a:t>Gyara</a:t>
            </a:r>
            <a:r>
              <a:rPr lang="en-US" sz="1600" dirty="0"/>
              <a:t> da </a:t>
            </a:r>
            <a:r>
              <a:rPr lang="en-US" sz="1600" dirty="0" err="1"/>
              <a:t>fadada</a:t>
            </a:r>
            <a:r>
              <a:rPr lang="en-US" sz="1600" dirty="0"/>
              <a:t> </a:t>
            </a:r>
            <a:r>
              <a:rPr lang="en-US" sz="1600" dirty="0" err="1"/>
              <a:t>Babban</a:t>
            </a:r>
            <a:r>
              <a:rPr lang="en-US" sz="1600" dirty="0"/>
              <a:t> </a:t>
            </a:r>
            <a:r>
              <a:rPr lang="en-US" sz="1600" dirty="0" err="1"/>
              <a:t>Asibitin</a:t>
            </a:r>
            <a:r>
              <a:rPr lang="en-US" sz="1600" dirty="0"/>
              <a:t> </a:t>
            </a:r>
            <a:r>
              <a:rPr lang="en-US" sz="1600" dirty="0" err="1"/>
              <a:t>Garin</a:t>
            </a:r>
            <a:r>
              <a:rPr lang="en-US" sz="1600" dirty="0"/>
              <a:t> </a:t>
            </a:r>
            <a:r>
              <a:rPr lang="en-US" sz="1600" dirty="0" err="1"/>
              <a:t>Deba</a:t>
            </a:r>
            <a:r>
              <a:rPr lang="en-US" sz="1600" dirty="0" smtClean="0"/>
              <a:t>. </a:t>
            </a:r>
            <a:r>
              <a:rPr lang="en-US" sz="1600" dirty="0">
                <a:latin typeface="Calibri" panose="020F0502020204030204" pitchFamily="34" charset="0"/>
                <a:cs typeface="Calibri" panose="020F0502020204030204" pitchFamily="34" charset="0"/>
              </a:rPr>
              <a:t>₦</a:t>
            </a:r>
            <a:r>
              <a:rPr lang="en-US" sz="1600" dirty="0" smtClean="0">
                <a:latin typeface="Calibri" panose="020F0502020204030204" pitchFamily="34" charset="0"/>
                <a:cs typeface="Calibri" panose="020F0502020204030204" pitchFamily="34" charset="0"/>
              </a:rPr>
              <a:t>2,000,000.00</a:t>
            </a:r>
            <a:endParaRPr lang="en-US" sz="1600" dirty="0"/>
          </a:p>
          <a:p>
            <a:pPr>
              <a:buFont typeface="Wingdings" pitchFamily="2" charset="2"/>
              <a:buChar char="§"/>
            </a:pPr>
            <a:r>
              <a:rPr lang="en-US" sz="1600" dirty="0"/>
              <a:t> Samar da </a:t>
            </a:r>
            <a:r>
              <a:rPr lang="en-US" sz="1600" dirty="0" err="1"/>
              <a:t>kudi</a:t>
            </a:r>
            <a:r>
              <a:rPr lang="en-US" sz="1600" dirty="0"/>
              <a:t> don rage </a:t>
            </a:r>
            <a:r>
              <a:rPr lang="en-US" sz="1600" dirty="0" err="1"/>
              <a:t>radadin</a:t>
            </a:r>
            <a:r>
              <a:rPr lang="en-US" sz="1600" dirty="0"/>
              <a:t> </a:t>
            </a:r>
            <a:r>
              <a:rPr lang="en-US" sz="1600" dirty="0" err="1"/>
              <a:t>janye</a:t>
            </a:r>
            <a:r>
              <a:rPr lang="en-US" sz="1600" dirty="0"/>
              <a:t> </a:t>
            </a:r>
            <a:r>
              <a:rPr lang="en-US" sz="1600" dirty="0" err="1"/>
              <a:t>tallafin</a:t>
            </a:r>
            <a:r>
              <a:rPr lang="en-US" sz="1600" dirty="0"/>
              <a:t> </a:t>
            </a:r>
            <a:r>
              <a:rPr lang="en-US" sz="1600" dirty="0" err="1"/>
              <a:t>albarkatun</a:t>
            </a:r>
            <a:r>
              <a:rPr lang="en-US" sz="1600" dirty="0"/>
              <a:t> </a:t>
            </a:r>
            <a:r>
              <a:rPr lang="en-US" sz="1600" dirty="0" err="1" smtClean="0"/>
              <a:t>mai</a:t>
            </a:r>
            <a:r>
              <a:rPr lang="en-US" sz="1600" dirty="0" smtClean="0"/>
              <a:t> </a:t>
            </a:r>
            <a:r>
              <a:rPr lang="en-US" sz="1600" dirty="0">
                <a:latin typeface="Calibri" panose="020F0502020204030204" pitchFamily="34" charset="0"/>
                <a:cs typeface="Calibri" panose="020F0502020204030204" pitchFamily="34" charset="0"/>
              </a:rPr>
              <a:t>₦50,000,000.00</a:t>
            </a:r>
            <a:endParaRPr lang="en-US" sz="1600" dirty="0"/>
          </a:p>
          <a:p>
            <a:pPr>
              <a:buFont typeface="Wingdings" pitchFamily="2" charset="2"/>
              <a:buChar char="§"/>
            </a:pPr>
            <a:r>
              <a:rPr lang="en-US" sz="1600" dirty="0"/>
              <a:t> Samar da </a:t>
            </a:r>
            <a:r>
              <a:rPr lang="en-US" sz="1600" dirty="0" err="1"/>
              <a:t>kayan</a:t>
            </a:r>
            <a:r>
              <a:rPr lang="en-US" sz="1600" dirty="0"/>
              <a:t> </a:t>
            </a:r>
            <a:r>
              <a:rPr lang="en-US" sz="1600" dirty="0" err="1"/>
              <a:t>aikin</a:t>
            </a:r>
            <a:r>
              <a:rPr lang="en-US" sz="1600" dirty="0"/>
              <a:t> </a:t>
            </a:r>
            <a:r>
              <a:rPr lang="en-US" sz="1600" dirty="0" err="1"/>
              <a:t>gona</a:t>
            </a:r>
            <a:r>
              <a:rPr lang="en-US" sz="1600" dirty="0"/>
              <a:t> a </a:t>
            </a:r>
            <a:r>
              <a:rPr lang="en-US" sz="1600" dirty="0" err="1"/>
              <a:t>kan</a:t>
            </a:r>
            <a:r>
              <a:rPr lang="en-US" sz="1600" dirty="0"/>
              <a:t> </a:t>
            </a:r>
            <a:r>
              <a:rPr lang="en-US" sz="1600" dirty="0" err="1"/>
              <a:t>farashi</a:t>
            </a:r>
            <a:r>
              <a:rPr lang="en-US" sz="1600" dirty="0"/>
              <a:t> </a:t>
            </a:r>
            <a:r>
              <a:rPr lang="en-US" sz="1600" dirty="0" err="1"/>
              <a:t>mai</a:t>
            </a:r>
            <a:r>
              <a:rPr lang="en-US" sz="1600" dirty="0"/>
              <a:t> </a:t>
            </a:r>
            <a:r>
              <a:rPr lang="en-US" sz="1600" dirty="0" err="1"/>
              <a:t>rahusa</a:t>
            </a:r>
            <a:r>
              <a:rPr lang="en-US" sz="1600" dirty="0" smtClean="0"/>
              <a:t>. </a:t>
            </a:r>
            <a:r>
              <a:rPr lang="en-US" sz="1600" dirty="0">
                <a:latin typeface="Calibri" panose="020F0502020204030204" pitchFamily="34" charset="0"/>
                <a:cs typeface="Calibri" panose="020F0502020204030204" pitchFamily="34" charset="0"/>
              </a:rPr>
              <a:t>₦30,000,000.00</a:t>
            </a:r>
            <a:endParaRPr lang="en-US" sz="1600" dirty="0"/>
          </a:p>
          <a:p>
            <a:pPr>
              <a:buFont typeface="Wingdings" pitchFamily="2" charset="2"/>
              <a:buChar char="§"/>
            </a:pPr>
            <a:r>
              <a:rPr lang="en-US" sz="1600" dirty="0"/>
              <a:t> Samar da </a:t>
            </a:r>
            <a:r>
              <a:rPr lang="en-US" sz="1600" dirty="0" err="1"/>
              <a:t>tallafin</a:t>
            </a:r>
            <a:r>
              <a:rPr lang="en-US" sz="1600" dirty="0"/>
              <a:t> don </a:t>
            </a:r>
            <a:r>
              <a:rPr lang="en-US" sz="1600" dirty="0" err="1"/>
              <a:t>inganta</a:t>
            </a:r>
            <a:r>
              <a:rPr lang="en-US" sz="1600" dirty="0"/>
              <a:t> </a:t>
            </a:r>
            <a:r>
              <a:rPr lang="en-US" sz="1600" dirty="0" err="1"/>
              <a:t>noman</a:t>
            </a:r>
            <a:r>
              <a:rPr lang="en-US" sz="1600" dirty="0"/>
              <a:t> rani a </a:t>
            </a:r>
            <a:r>
              <a:rPr lang="en-US" sz="1600" dirty="0" err="1"/>
              <a:t>kananan</a:t>
            </a:r>
            <a:endParaRPr lang="en-US" sz="1600" dirty="0"/>
          </a:p>
          <a:p>
            <a:r>
              <a:rPr lang="en-US" sz="1600" dirty="0"/>
              <a:t>   </a:t>
            </a:r>
            <a:r>
              <a:rPr lang="en-US" sz="1600" dirty="0" err="1"/>
              <a:t>hukumomi</a:t>
            </a:r>
            <a:r>
              <a:rPr lang="en-US" sz="1600" dirty="0"/>
              <a:t> 11 </a:t>
            </a:r>
            <a:r>
              <a:rPr lang="en-US" sz="1600" dirty="0" err="1"/>
              <a:t>dake</a:t>
            </a:r>
            <a:r>
              <a:rPr lang="en-US" sz="1600" dirty="0"/>
              <a:t> </a:t>
            </a:r>
            <a:r>
              <a:rPr lang="en-US" sz="1600" dirty="0" err="1"/>
              <a:t>Jiha</a:t>
            </a:r>
            <a:r>
              <a:rPr lang="en-US" sz="1600" dirty="0" smtClean="0"/>
              <a:t>. </a:t>
            </a:r>
            <a:r>
              <a:rPr lang="en-US" sz="1600" dirty="0" smtClean="0">
                <a:latin typeface="Calibri" panose="020F0502020204030204" pitchFamily="34" charset="0"/>
                <a:cs typeface="Calibri" panose="020F0502020204030204" pitchFamily="34" charset="0"/>
              </a:rPr>
              <a:t>₦60,000,000.00</a:t>
            </a:r>
            <a:endParaRPr lang="en-US" sz="1600" dirty="0"/>
          </a:p>
          <a:p>
            <a:pPr>
              <a:buFont typeface="Wingdings" pitchFamily="2" charset="2"/>
              <a:buChar char="§"/>
            </a:pPr>
            <a:r>
              <a:rPr lang="en-US" sz="1600" dirty="0"/>
              <a:t>  Samar da </a:t>
            </a:r>
            <a:r>
              <a:rPr lang="en-US" sz="1600" dirty="0" err="1"/>
              <a:t>kwamitin</a:t>
            </a:r>
            <a:r>
              <a:rPr lang="en-US" sz="1600" dirty="0"/>
              <a:t> </a:t>
            </a:r>
            <a:r>
              <a:rPr lang="en-US" sz="1600" dirty="0" err="1"/>
              <a:t>hana</a:t>
            </a:r>
            <a:r>
              <a:rPr lang="en-US" sz="1600" dirty="0"/>
              <a:t> </a:t>
            </a:r>
            <a:r>
              <a:rPr lang="en-US" sz="1600" dirty="0" err="1"/>
              <a:t>aukuwar</a:t>
            </a:r>
            <a:r>
              <a:rPr lang="en-US" sz="1600" dirty="0"/>
              <a:t> </a:t>
            </a:r>
            <a:r>
              <a:rPr lang="en-US" sz="1600" dirty="0" err="1"/>
              <a:t>rikicin</a:t>
            </a:r>
            <a:r>
              <a:rPr lang="en-US" sz="1600" dirty="0"/>
              <a:t> </a:t>
            </a:r>
            <a:r>
              <a:rPr lang="en-US" sz="1600" dirty="0" err="1"/>
              <a:t>manoma</a:t>
            </a:r>
            <a:r>
              <a:rPr lang="en-US" sz="1600" dirty="0"/>
              <a:t> da</a:t>
            </a:r>
          </a:p>
          <a:p>
            <a:r>
              <a:rPr lang="en-US" sz="1600" dirty="0"/>
              <a:t>    </a:t>
            </a:r>
            <a:r>
              <a:rPr lang="en-US" sz="1600" dirty="0" err="1" smtClean="0"/>
              <a:t>makiyaya</a:t>
            </a:r>
            <a:r>
              <a:rPr lang="en-US" sz="1600" dirty="0" smtClean="0"/>
              <a:t> </a:t>
            </a:r>
            <a:r>
              <a:rPr lang="en-US" sz="1600" dirty="0">
                <a:latin typeface="Calibri" panose="020F0502020204030204" pitchFamily="34" charset="0"/>
                <a:cs typeface="Calibri" panose="020F0502020204030204" pitchFamily="34" charset="0"/>
              </a:rPr>
              <a:t>₦</a:t>
            </a:r>
            <a:r>
              <a:rPr lang="en-US" sz="1600" dirty="0" smtClean="0">
                <a:latin typeface="Calibri" panose="020F0502020204030204" pitchFamily="34" charset="0"/>
                <a:cs typeface="Calibri" panose="020F0502020204030204" pitchFamily="34" charset="0"/>
              </a:rPr>
              <a:t>25,000,000.00</a:t>
            </a:r>
          </a:p>
          <a:p>
            <a:r>
              <a:rPr lang="en-US" sz="1600" dirty="0" smtClean="0">
                <a:latin typeface="Calibri" panose="020F0502020204030204" pitchFamily="34" charset="0"/>
                <a:cs typeface="Calibri" panose="020F0502020204030204" pitchFamily="34" charset="0"/>
              </a:rPr>
              <a:t>Samar da </a:t>
            </a:r>
            <a:r>
              <a:rPr lang="en-US" sz="1600" dirty="0" err="1" smtClean="0">
                <a:latin typeface="Calibri" panose="020F0502020204030204" pitchFamily="34" charset="0"/>
                <a:cs typeface="Calibri" panose="020F0502020204030204" pitchFamily="34" charset="0"/>
              </a:rPr>
              <a:t>tallafi</a:t>
            </a:r>
            <a:r>
              <a:rPr lang="en-US" sz="1600" dirty="0" smtClean="0">
                <a:latin typeface="Calibri" panose="020F0502020204030204" pitchFamily="34" charset="0"/>
                <a:cs typeface="Calibri" panose="020F0502020204030204" pitchFamily="34" charset="0"/>
              </a:rPr>
              <a:t> don </a:t>
            </a:r>
            <a:r>
              <a:rPr lang="en-US" sz="1600" dirty="0" err="1" smtClean="0">
                <a:latin typeface="Calibri" panose="020F0502020204030204" pitchFamily="34" charset="0"/>
                <a:cs typeface="Calibri" panose="020F0502020204030204" pitchFamily="34" charset="0"/>
              </a:rPr>
              <a:t>taimakawa</a:t>
            </a:r>
            <a:r>
              <a:rPr lang="en-US" sz="1600" dirty="0" smtClean="0">
                <a:latin typeface="Calibri" panose="020F0502020204030204" pitchFamily="34" charset="0"/>
                <a:cs typeface="Calibri" panose="020F0502020204030204" pitchFamily="34" charset="0"/>
              </a:rPr>
              <a:t> </a:t>
            </a:r>
            <a:r>
              <a:rPr lang="en-US" sz="1600" dirty="0" err="1" smtClean="0">
                <a:latin typeface="Calibri" panose="020F0502020204030204" pitchFamily="34" charset="0"/>
                <a:cs typeface="Calibri" panose="020F0502020204030204" pitchFamily="34" charset="0"/>
              </a:rPr>
              <a:t>manoma</a:t>
            </a:r>
            <a:r>
              <a:rPr lang="en-US" sz="1600" dirty="0" smtClean="0">
                <a:latin typeface="Calibri" panose="020F0502020204030204" pitchFamily="34" charset="0"/>
                <a:cs typeface="Calibri" panose="020F0502020204030204" pitchFamily="34" charset="0"/>
              </a:rPr>
              <a:t> </a:t>
            </a:r>
            <a:r>
              <a:rPr lang="en-US" sz="1600" dirty="0" err="1" smtClean="0">
                <a:latin typeface="Calibri" panose="020F0502020204030204" pitchFamily="34" charset="0"/>
                <a:cs typeface="Calibri" panose="020F0502020204030204" pitchFamily="34" charset="0"/>
              </a:rPr>
              <a:t>mata</a:t>
            </a:r>
            <a:r>
              <a:rPr lang="en-US" sz="1600"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a:t>
            </a:r>
            <a:r>
              <a:rPr lang="en-US" sz="1600" dirty="0" smtClean="0">
                <a:latin typeface="Calibri" panose="020F0502020204030204" pitchFamily="34" charset="0"/>
                <a:cs typeface="Calibri" panose="020F0502020204030204" pitchFamily="34" charset="0"/>
              </a:rPr>
              <a:t>50,000,000.00</a:t>
            </a:r>
            <a:endParaRPr lang="en-US" sz="1600" dirty="0"/>
          </a:p>
          <a:p>
            <a:pPr>
              <a:buFont typeface="Wingdings" pitchFamily="2" charset="2"/>
              <a:buChar char="§"/>
            </a:pPr>
            <a:r>
              <a:rPr lang="en-US" sz="1600" dirty="0"/>
              <a:t> </a:t>
            </a:r>
            <a:r>
              <a:rPr lang="en-US" sz="1600" dirty="0" err="1"/>
              <a:t>Farfado</a:t>
            </a:r>
            <a:r>
              <a:rPr lang="en-US" sz="1600" dirty="0"/>
              <a:t> da </a:t>
            </a:r>
            <a:r>
              <a:rPr lang="en-US" sz="1600" dirty="0" err="1"/>
              <a:t>ayyukan</a:t>
            </a:r>
            <a:r>
              <a:rPr lang="en-US" sz="1600" dirty="0"/>
              <a:t> </a:t>
            </a:r>
            <a:r>
              <a:rPr lang="en-US" sz="1600" dirty="0" err="1"/>
              <a:t>gona</a:t>
            </a:r>
            <a:r>
              <a:rPr lang="en-US" sz="1600" dirty="0"/>
              <a:t> a </a:t>
            </a:r>
            <a:r>
              <a:rPr lang="en-US" sz="1600" dirty="0" err="1"/>
              <a:t>kananan</a:t>
            </a:r>
            <a:r>
              <a:rPr lang="en-US" sz="1600" dirty="0"/>
              <a:t> </a:t>
            </a:r>
            <a:r>
              <a:rPr lang="en-US" sz="1600" dirty="0" err="1"/>
              <a:t>hukumomi</a:t>
            </a:r>
            <a:r>
              <a:rPr lang="en-US" sz="1600" dirty="0"/>
              <a:t> 11 </a:t>
            </a:r>
            <a:r>
              <a:rPr lang="en-US" sz="1600" dirty="0" err="1"/>
              <a:t>na</a:t>
            </a:r>
            <a:r>
              <a:rPr lang="en-US" sz="1600" dirty="0"/>
              <a:t> </a:t>
            </a:r>
            <a:r>
              <a:rPr lang="en-US" sz="1600" dirty="0" err="1" smtClean="0"/>
              <a:t>Jiha</a:t>
            </a:r>
            <a:r>
              <a:rPr lang="en-US" sz="1600" dirty="0" smtClean="0"/>
              <a:t> </a:t>
            </a:r>
            <a:r>
              <a:rPr lang="en-US" sz="1600" dirty="0">
                <a:latin typeface="Calibri" panose="020F0502020204030204" pitchFamily="34" charset="0"/>
                <a:cs typeface="Calibri" panose="020F0502020204030204" pitchFamily="34" charset="0"/>
              </a:rPr>
              <a:t>₦</a:t>
            </a:r>
            <a:r>
              <a:rPr lang="en-US" sz="1600" dirty="0" smtClean="0">
                <a:latin typeface="Calibri" panose="020F0502020204030204" pitchFamily="34" charset="0"/>
                <a:cs typeface="Calibri" panose="020F0502020204030204" pitchFamily="34" charset="0"/>
              </a:rPr>
              <a:t>40,000,000.00</a:t>
            </a:r>
          </a:p>
          <a:p>
            <a:pPr lvl="0">
              <a:buFont typeface="Wingdings" pitchFamily="2" charset="2"/>
              <a:buChar char="§"/>
            </a:pPr>
            <a:r>
              <a:rPr lang="en-US" sz="1600" dirty="0">
                <a:latin typeface="Calibri" panose="020F0502020204030204" pitchFamily="34" charset="0"/>
                <a:cs typeface="Calibri" panose="020F0502020204030204" pitchFamily="34" charset="0"/>
              </a:rPr>
              <a:t> </a:t>
            </a:r>
            <a:r>
              <a:rPr lang="en-US" sz="1600" dirty="0" err="1" smtClean="0">
                <a:latin typeface="Calibri" panose="020F0502020204030204" pitchFamily="34" charset="0"/>
                <a:cs typeface="Calibri" panose="020F0502020204030204" pitchFamily="34" charset="0"/>
              </a:rPr>
              <a:t>Magance</a:t>
            </a:r>
            <a:r>
              <a:rPr lang="en-US" sz="1600" dirty="0" smtClean="0">
                <a:latin typeface="Calibri" panose="020F0502020204030204" pitchFamily="34" charset="0"/>
                <a:cs typeface="Calibri" panose="020F0502020204030204" pitchFamily="34" charset="0"/>
              </a:rPr>
              <a:t> </a:t>
            </a:r>
            <a:r>
              <a:rPr lang="en-US" sz="1600" dirty="0" err="1" smtClean="0">
                <a:latin typeface="Calibri" panose="020F0502020204030204" pitchFamily="34" charset="0"/>
                <a:cs typeface="Calibri" panose="020F0502020204030204" pitchFamily="34" charset="0"/>
              </a:rPr>
              <a:t>Zaizayar</a:t>
            </a:r>
            <a:r>
              <a:rPr lang="en-US" sz="1600" dirty="0" smtClean="0">
                <a:latin typeface="Calibri" panose="020F0502020204030204" pitchFamily="34" charset="0"/>
                <a:cs typeface="Calibri" panose="020F0502020204030204" pitchFamily="34" charset="0"/>
              </a:rPr>
              <a:t> </a:t>
            </a:r>
            <a:r>
              <a:rPr lang="en-US" sz="1600" dirty="0" err="1" smtClean="0">
                <a:latin typeface="Calibri" panose="020F0502020204030204" pitchFamily="34" charset="0"/>
                <a:cs typeface="Calibri" panose="020F0502020204030204" pitchFamily="34" charset="0"/>
              </a:rPr>
              <a:t>kasa</a:t>
            </a:r>
            <a:r>
              <a:rPr lang="en-US" sz="1600" dirty="0" smtClean="0">
                <a:latin typeface="Calibri" panose="020F0502020204030204" pitchFamily="34" charset="0"/>
                <a:cs typeface="Calibri" panose="020F0502020204030204" pitchFamily="34" charset="0"/>
              </a:rPr>
              <a:t> a </a:t>
            </a:r>
            <a:r>
              <a:rPr lang="en-US" sz="1600" dirty="0" err="1" smtClean="0">
                <a:latin typeface="Calibri" panose="020F0502020204030204" pitchFamily="34" charset="0"/>
                <a:cs typeface="Calibri" panose="020F0502020204030204" pitchFamily="34" charset="0"/>
              </a:rPr>
              <a:t>kananan</a:t>
            </a:r>
            <a:r>
              <a:rPr lang="en-US" sz="1600" dirty="0" smtClean="0">
                <a:latin typeface="Calibri" panose="020F0502020204030204" pitchFamily="34" charset="0"/>
                <a:cs typeface="Calibri" panose="020F0502020204030204" pitchFamily="34" charset="0"/>
              </a:rPr>
              <a:t> </a:t>
            </a:r>
            <a:r>
              <a:rPr lang="en-US" sz="1600" dirty="0" err="1" smtClean="0">
                <a:latin typeface="Calibri" panose="020F0502020204030204" pitchFamily="34" charset="0"/>
                <a:cs typeface="Calibri" panose="020F0502020204030204" pitchFamily="34" charset="0"/>
              </a:rPr>
              <a:t>hukumomin</a:t>
            </a:r>
            <a:r>
              <a:rPr lang="en-US" sz="1600" dirty="0" smtClean="0">
                <a:latin typeface="Calibri" panose="020F0502020204030204" pitchFamily="34" charset="0"/>
                <a:cs typeface="Calibri" panose="020F0502020204030204" pitchFamily="34" charset="0"/>
              </a:rPr>
              <a:t> Akko da Gombe </a:t>
            </a:r>
            <a:r>
              <a:rPr lang="en-US" sz="1600" b="1" dirty="0"/>
              <a:t>-</a:t>
            </a:r>
            <a:r>
              <a:rPr lang="en-US" sz="1600" dirty="0"/>
              <a:t> </a:t>
            </a:r>
            <a:r>
              <a:rPr lang="en-US" sz="1600" dirty="0">
                <a:latin typeface="Calibri" panose="020F0502020204030204" pitchFamily="34" charset="0"/>
                <a:cs typeface="Calibri" panose="020F0502020204030204" pitchFamily="34" charset="0"/>
              </a:rPr>
              <a:t>₦</a:t>
            </a:r>
            <a:r>
              <a:rPr lang="en-US" sz="1600" dirty="0" smtClean="0"/>
              <a:t>320,400,000.00</a:t>
            </a:r>
            <a:endParaRPr lang="en-US" sz="1600" dirty="0"/>
          </a:p>
          <a:p>
            <a:r>
              <a:rPr lang="en-US" sz="1600" dirty="0" smtClean="0">
                <a:latin typeface="Calibri" panose="020F0502020204030204" pitchFamily="34" charset="0"/>
                <a:cs typeface="Calibri" panose="020F0502020204030204" pitchFamily="34" charset="0"/>
              </a:rPr>
              <a:t> </a:t>
            </a:r>
            <a:endParaRPr lang="en-US" sz="1600" dirty="0"/>
          </a:p>
        </p:txBody>
      </p:sp>
      <p:sp>
        <p:nvSpPr>
          <p:cNvPr id="3" name="TextBox 2"/>
          <p:cNvSpPr txBox="1"/>
          <p:nvPr/>
        </p:nvSpPr>
        <p:spPr>
          <a:xfrm>
            <a:off x="441325" y="381000"/>
            <a:ext cx="6324600" cy="323165"/>
          </a:xfrm>
          <a:prstGeom prst="rect">
            <a:avLst/>
          </a:prstGeom>
          <a:noFill/>
        </p:spPr>
        <p:txBody>
          <a:bodyPr wrap="square" rtlCol="0">
            <a:spAutoFit/>
          </a:bodyPr>
          <a:lstStyle/>
          <a:p>
            <a:r>
              <a:rPr lang="en-US" sz="1500" b="1" dirty="0" err="1" smtClean="0"/>
              <a:t>Wasu</a:t>
            </a:r>
            <a:r>
              <a:rPr lang="en-US" sz="1500" b="1" dirty="0" smtClean="0"/>
              <a:t> </a:t>
            </a:r>
            <a:r>
              <a:rPr lang="en-US" sz="1500" b="1" dirty="0" err="1" smtClean="0"/>
              <a:t>Daga</a:t>
            </a:r>
            <a:r>
              <a:rPr lang="en-US" sz="1500" b="1" dirty="0" smtClean="0"/>
              <a:t> </a:t>
            </a:r>
            <a:r>
              <a:rPr lang="en-US" sz="1500" b="1" dirty="0" err="1" smtClean="0"/>
              <a:t>Cikin</a:t>
            </a:r>
            <a:r>
              <a:rPr lang="en-US" sz="1500" b="1" dirty="0" smtClean="0"/>
              <a:t> </a:t>
            </a:r>
            <a:r>
              <a:rPr lang="en-US" sz="1500" b="1" dirty="0" err="1" smtClean="0"/>
              <a:t>Ayyyuka</a:t>
            </a:r>
            <a:r>
              <a:rPr lang="en-US" sz="1500" b="1" dirty="0" smtClean="0"/>
              <a:t> da Yan </a:t>
            </a:r>
            <a:r>
              <a:rPr lang="en-US" sz="1500" b="1" dirty="0" err="1" smtClean="0"/>
              <a:t>Kasa</a:t>
            </a:r>
            <a:r>
              <a:rPr lang="en-US" sz="1500" b="1" dirty="0" smtClean="0"/>
              <a:t> </a:t>
            </a:r>
            <a:r>
              <a:rPr lang="en-US" sz="1500" b="1" dirty="0" err="1" smtClean="0"/>
              <a:t>Suka</a:t>
            </a:r>
            <a:r>
              <a:rPr lang="en-US" sz="1500" b="1" dirty="0" smtClean="0"/>
              <a:t> </a:t>
            </a:r>
            <a:r>
              <a:rPr lang="en-US" sz="1500" b="1" dirty="0" err="1" smtClean="0"/>
              <a:t>Nemi</a:t>
            </a:r>
            <a:r>
              <a:rPr lang="en-US" sz="1500" b="1" dirty="0" smtClean="0"/>
              <a:t> a </a:t>
            </a:r>
            <a:r>
              <a:rPr lang="en-US" sz="1500" b="1" dirty="0" err="1" smtClean="0"/>
              <a:t>Sanya</a:t>
            </a:r>
            <a:r>
              <a:rPr lang="en-US" sz="1500" b="1" dirty="0" smtClean="0"/>
              <a:t> a </a:t>
            </a:r>
            <a:r>
              <a:rPr lang="en-US" sz="1500" b="1" dirty="0" err="1" smtClean="0"/>
              <a:t>Kasafin</a:t>
            </a:r>
            <a:r>
              <a:rPr lang="en-US" sz="1500" b="1" dirty="0" smtClean="0"/>
              <a:t> </a:t>
            </a:r>
            <a:r>
              <a:rPr lang="en-US" sz="1500" b="1" dirty="0" err="1" smtClean="0"/>
              <a:t>Kudin</a:t>
            </a:r>
            <a:endParaRPr lang="en-US" sz="1500" b="1" dirty="0"/>
          </a:p>
        </p:txBody>
      </p:sp>
    </p:spTree>
    <p:extLst>
      <p:ext uri="{BB962C8B-B14F-4D97-AF65-F5344CB8AC3E}">
        <p14:creationId xmlns:p14="http://schemas.microsoft.com/office/powerpoint/2010/main" val="8151074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6946" y="533400"/>
            <a:ext cx="5651302" cy="586956"/>
          </a:xfrm>
          <a:prstGeom prst="rect">
            <a:avLst/>
          </a:prstGeom>
          <a:noFill/>
        </p:spPr>
        <p:txBody>
          <a:bodyPr wrap="square" rtlCol="0">
            <a:spAutoFit/>
          </a:bodyPr>
          <a:lstStyle/>
          <a:p>
            <a:pPr algn="ctr"/>
            <a:r>
              <a:rPr lang="en-US" b="1" dirty="0" err="1" smtClean="0">
                <a:solidFill>
                  <a:srgbClr val="000000"/>
                </a:solidFill>
                <a:latin typeface="Tahoma" panose="020B0604030504040204" pitchFamily="34" charset="0"/>
              </a:rPr>
              <a:t>Damar</a:t>
            </a:r>
            <a:r>
              <a:rPr lang="en-US" b="1" dirty="0" smtClean="0">
                <a:solidFill>
                  <a:srgbClr val="000000"/>
                </a:solidFill>
                <a:latin typeface="Tahoma" panose="020B0604030504040204" pitchFamily="34" charset="0"/>
              </a:rPr>
              <a:t> da </a:t>
            </a:r>
            <a:r>
              <a:rPr lang="en-US" b="1" dirty="0" err="1" smtClean="0">
                <a:solidFill>
                  <a:srgbClr val="000000"/>
                </a:solidFill>
                <a:latin typeface="Tahoma" panose="020B0604030504040204" pitchFamily="34" charset="0"/>
              </a:rPr>
              <a:t>Al’umma</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keda</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ita</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Domin</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Bada</a:t>
            </a:r>
            <a:r>
              <a:rPr lang="en-US" b="1" dirty="0" smtClean="0">
                <a:solidFill>
                  <a:srgbClr val="000000"/>
                </a:solidFill>
                <a:latin typeface="Tahoma" panose="020B0604030504040204" pitchFamily="34" charset="0"/>
              </a:rPr>
              <a:t> </a:t>
            </a:r>
            <a:r>
              <a:rPr lang="en-US" b="1" dirty="0" err="1" smtClean="0">
                <a:solidFill>
                  <a:srgbClr val="000000"/>
                </a:solidFill>
                <a:latin typeface="Tahoma" panose="020B0604030504040204" pitchFamily="34" charset="0"/>
              </a:rPr>
              <a:t>Gudumawa</a:t>
            </a:r>
            <a:r>
              <a:rPr lang="en-US" b="1" dirty="0" smtClean="0">
                <a:solidFill>
                  <a:srgbClr val="000000"/>
                </a:solidFill>
                <a:latin typeface="Tahoma" panose="020B0604030504040204" pitchFamily="34" charset="0"/>
              </a:rPr>
              <a:t> a </a:t>
            </a:r>
            <a:r>
              <a:rPr lang="en-US" b="1" dirty="0" err="1" smtClean="0">
                <a:solidFill>
                  <a:srgbClr val="000000"/>
                </a:solidFill>
                <a:latin typeface="Tahoma" panose="020B0604030504040204" pitchFamily="34" charset="0"/>
              </a:rPr>
              <a:t>Kasafin</a:t>
            </a:r>
            <a:r>
              <a:rPr lang="en-US" b="1" dirty="0" smtClean="0">
                <a:solidFill>
                  <a:srgbClr val="000000"/>
                </a:solidFill>
                <a:latin typeface="Tahoma" panose="020B0604030504040204" pitchFamily="34" charset="0"/>
              </a:rPr>
              <a:t> </a:t>
            </a:r>
            <a:r>
              <a:rPr lang="en-US" b="1" i="0" dirty="0" smtClean="0">
                <a:solidFill>
                  <a:srgbClr val="000000"/>
                </a:solidFill>
                <a:effectLst/>
                <a:latin typeface="Tahoma" panose="020B0604030504040204" pitchFamily="34" charset="0"/>
              </a:rPr>
              <a:t>2024</a:t>
            </a:r>
            <a:endParaRPr lang="en-US" b="1" dirty="0"/>
          </a:p>
        </p:txBody>
      </p:sp>
      <p:sp>
        <p:nvSpPr>
          <p:cNvPr id="3" name="Rectangle 2"/>
          <p:cNvSpPr/>
          <p:nvPr/>
        </p:nvSpPr>
        <p:spPr>
          <a:xfrm>
            <a:off x="696946" y="1115433"/>
            <a:ext cx="5651301" cy="7264361"/>
          </a:xfrm>
          <a:prstGeom prst="rect">
            <a:avLst/>
          </a:prstGeom>
        </p:spPr>
        <p:txBody>
          <a:bodyPr wrap="square">
            <a:spAutoFit/>
          </a:bodyPr>
          <a:lstStyle/>
          <a:p>
            <a:r>
              <a:rPr lang="en-US" dirty="0" err="1" smtClean="0"/>
              <a:t>Al’umma</a:t>
            </a:r>
            <a:r>
              <a:rPr lang="en-US" dirty="0" smtClean="0"/>
              <a:t> </a:t>
            </a:r>
            <a:r>
              <a:rPr lang="en-US" dirty="0" err="1" smtClean="0"/>
              <a:t>na</a:t>
            </a:r>
            <a:r>
              <a:rPr lang="en-US" dirty="0" smtClean="0"/>
              <a:t> da </a:t>
            </a:r>
            <a:r>
              <a:rPr lang="en-US" dirty="0" err="1" smtClean="0"/>
              <a:t>damammaki</a:t>
            </a:r>
            <a:r>
              <a:rPr lang="en-US" dirty="0" smtClean="0"/>
              <a:t> da </a:t>
            </a:r>
            <a:r>
              <a:rPr lang="en-US" dirty="0" err="1" smtClean="0"/>
              <a:t>yawa</a:t>
            </a:r>
            <a:r>
              <a:rPr lang="en-US" dirty="0" smtClean="0"/>
              <a:t> da </a:t>
            </a:r>
            <a:r>
              <a:rPr lang="en-US" dirty="0" err="1" smtClean="0"/>
              <a:t>zasu</a:t>
            </a:r>
            <a:r>
              <a:rPr lang="en-US" dirty="0" smtClean="0"/>
              <a:t> </a:t>
            </a:r>
            <a:r>
              <a:rPr lang="en-US" dirty="0" err="1" smtClean="0"/>
              <a:t>bayar</a:t>
            </a:r>
            <a:r>
              <a:rPr lang="en-US" dirty="0" smtClean="0"/>
              <a:t> </a:t>
            </a:r>
            <a:r>
              <a:rPr lang="en-US" dirty="0" err="1" smtClean="0"/>
              <a:t>domin</a:t>
            </a:r>
            <a:r>
              <a:rPr lang="en-US" dirty="0" smtClean="0"/>
              <a:t> </a:t>
            </a:r>
            <a:r>
              <a:rPr lang="en-US" dirty="0" err="1" smtClean="0"/>
              <a:t>tabbatar</a:t>
            </a:r>
            <a:r>
              <a:rPr lang="en-US" dirty="0" smtClean="0"/>
              <a:t> da </a:t>
            </a:r>
            <a:r>
              <a:rPr lang="en-US" dirty="0" err="1" smtClean="0"/>
              <a:t>cewa</a:t>
            </a:r>
            <a:r>
              <a:rPr lang="en-US" dirty="0" smtClean="0"/>
              <a:t> </a:t>
            </a:r>
            <a:r>
              <a:rPr lang="en-US" dirty="0" err="1" smtClean="0"/>
              <a:t>kudaden</a:t>
            </a:r>
            <a:r>
              <a:rPr lang="en-US" dirty="0" smtClean="0"/>
              <a:t> </a:t>
            </a:r>
            <a:r>
              <a:rPr lang="en-US" dirty="0" err="1" smtClean="0"/>
              <a:t>jiha</a:t>
            </a:r>
            <a:r>
              <a:rPr lang="en-US" dirty="0" smtClean="0"/>
              <a:t> </a:t>
            </a:r>
            <a:r>
              <a:rPr lang="en-US" dirty="0" err="1" smtClean="0"/>
              <a:t>anyi</a:t>
            </a:r>
            <a:r>
              <a:rPr lang="en-US" dirty="0" smtClean="0"/>
              <a:t> </a:t>
            </a:r>
            <a:r>
              <a:rPr lang="en-US" dirty="0" err="1" smtClean="0"/>
              <a:t>amfani</a:t>
            </a:r>
            <a:r>
              <a:rPr lang="en-US" dirty="0" smtClean="0"/>
              <a:t> </a:t>
            </a:r>
            <a:r>
              <a:rPr lang="en-US" dirty="0" err="1" smtClean="0"/>
              <a:t>dasu</a:t>
            </a:r>
            <a:r>
              <a:rPr lang="en-US" dirty="0" smtClean="0"/>
              <a:t> ta </a:t>
            </a:r>
            <a:r>
              <a:rPr lang="en-US" dirty="0" err="1" smtClean="0"/>
              <a:t>hanyar</a:t>
            </a:r>
            <a:r>
              <a:rPr lang="en-US" dirty="0" smtClean="0"/>
              <a:t> data dace. </a:t>
            </a:r>
            <a:r>
              <a:rPr lang="en-US" dirty="0" err="1" smtClean="0"/>
              <a:t>Wassu</a:t>
            </a:r>
            <a:r>
              <a:rPr lang="en-US" dirty="0" smtClean="0"/>
              <a:t> </a:t>
            </a:r>
            <a:r>
              <a:rPr lang="en-US" dirty="0" err="1" smtClean="0"/>
              <a:t>daga</a:t>
            </a:r>
            <a:r>
              <a:rPr lang="en-US" dirty="0" smtClean="0"/>
              <a:t> </a:t>
            </a:r>
            <a:r>
              <a:rPr lang="en-US" dirty="0" err="1" smtClean="0"/>
              <a:t>cikin</a:t>
            </a:r>
            <a:r>
              <a:rPr lang="en-US" dirty="0" smtClean="0"/>
              <a:t> </a:t>
            </a:r>
            <a:r>
              <a:rPr lang="en-US" dirty="0" err="1" smtClean="0"/>
              <a:t>hanyoyin</a:t>
            </a:r>
            <a:r>
              <a:rPr lang="en-US" dirty="0" smtClean="0"/>
              <a:t> </a:t>
            </a:r>
            <a:r>
              <a:rPr lang="en-US" dirty="0" err="1" smtClean="0"/>
              <a:t>tabbatar</a:t>
            </a:r>
            <a:r>
              <a:rPr lang="en-US" dirty="0" smtClean="0"/>
              <a:t> da </a:t>
            </a:r>
            <a:r>
              <a:rPr lang="en-US" dirty="0" err="1" smtClean="0"/>
              <a:t>haka</a:t>
            </a:r>
            <a:r>
              <a:rPr lang="en-US" dirty="0" smtClean="0"/>
              <a:t> sun </a:t>
            </a:r>
            <a:r>
              <a:rPr lang="en-US" dirty="0" err="1" smtClean="0"/>
              <a:t>hada</a:t>
            </a:r>
            <a:r>
              <a:rPr lang="en-US" dirty="0" smtClean="0"/>
              <a:t> da:</a:t>
            </a:r>
          </a:p>
          <a:p>
            <a:pPr marL="342900" indent="-342900">
              <a:buAutoNum type="arabicPeriod"/>
            </a:pPr>
            <a:r>
              <a:rPr lang="en-US" dirty="0" err="1" smtClean="0"/>
              <a:t>Ganawa</a:t>
            </a:r>
            <a:r>
              <a:rPr lang="en-US" dirty="0" smtClean="0"/>
              <a:t> da </a:t>
            </a:r>
            <a:r>
              <a:rPr lang="en-US" dirty="0" err="1" smtClean="0"/>
              <a:t>hukumomin</a:t>
            </a:r>
            <a:r>
              <a:rPr lang="en-US" dirty="0" smtClean="0"/>
              <a:t> da </a:t>
            </a:r>
            <a:r>
              <a:rPr lang="en-US" dirty="0" err="1" smtClean="0"/>
              <a:t>suka</a:t>
            </a:r>
            <a:r>
              <a:rPr lang="en-US" dirty="0" smtClean="0"/>
              <a:t> dace </a:t>
            </a:r>
            <a:r>
              <a:rPr lang="en-US" dirty="0" err="1" smtClean="0"/>
              <a:t>domin</a:t>
            </a:r>
            <a:r>
              <a:rPr lang="en-US" dirty="0" smtClean="0"/>
              <a:t> </a:t>
            </a:r>
            <a:r>
              <a:rPr lang="en-US" dirty="0" err="1" smtClean="0"/>
              <a:t>sanin</a:t>
            </a:r>
            <a:r>
              <a:rPr lang="en-US" dirty="0" smtClean="0"/>
              <a:t> </a:t>
            </a:r>
            <a:r>
              <a:rPr lang="en-US" dirty="0" err="1" smtClean="0"/>
              <a:t>hanyoyin</a:t>
            </a:r>
            <a:r>
              <a:rPr lang="en-US" dirty="0" smtClean="0"/>
              <a:t> da </a:t>
            </a:r>
            <a:r>
              <a:rPr lang="en-US" dirty="0" err="1" smtClean="0"/>
              <a:t>zasu</a:t>
            </a:r>
            <a:r>
              <a:rPr lang="en-US" dirty="0" smtClean="0"/>
              <a:t> </a:t>
            </a:r>
            <a:r>
              <a:rPr lang="en-US" dirty="0" err="1" smtClean="0"/>
              <a:t>subi</a:t>
            </a:r>
            <a:r>
              <a:rPr lang="en-US" dirty="0" smtClean="0"/>
              <a:t> don </a:t>
            </a:r>
            <a:r>
              <a:rPr lang="en-US" dirty="0" err="1" smtClean="0"/>
              <a:t>bada</a:t>
            </a:r>
            <a:r>
              <a:rPr lang="en-US" dirty="0" smtClean="0"/>
              <a:t> </a:t>
            </a:r>
            <a:r>
              <a:rPr lang="en-US" dirty="0" err="1" smtClean="0"/>
              <a:t>gudumawarsu</a:t>
            </a:r>
            <a:r>
              <a:rPr lang="en-US" dirty="0" smtClean="0"/>
              <a:t> a </a:t>
            </a:r>
            <a:r>
              <a:rPr lang="en-US" dirty="0" err="1" smtClean="0"/>
              <a:t>lokutan</a:t>
            </a:r>
            <a:r>
              <a:rPr lang="en-US" dirty="0" smtClean="0"/>
              <a:t> </a:t>
            </a:r>
            <a:r>
              <a:rPr lang="en-US" dirty="0" err="1" smtClean="0"/>
              <a:t>kasafin</a:t>
            </a:r>
            <a:r>
              <a:rPr lang="en-US" dirty="0" smtClean="0"/>
              <a:t> </a:t>
            </a:r>
            <a:r>
              <a:rPr lang="en-US" dirty="0" err="1" smtClean="0"/>
              <a:t>kudi</a:t>
            </a:r>
            <a:r>
              <a:rPr lang="en-US" dirty="0" smtClean="0"/>
              <a:t>.</a:t>
            </a:r>
          </a:p>
          <a:p>
            <a:pPr marL="342900" indent="-342900">
              <a:buAutoNum type="arabicPeriod"/>
            </a:pPr>
            <a:r>
              <a:rPr lang="en-US" dirty="0" err="1" smtClean="0"/>
              <a:t>Ganawa</a:t>
            </a:r>
            <a:r>
              <a:rPr lang="en-US" dirty="0" smtClean="0"/>
              <a:t> </a:t>
            </a:r>
            <a:r>
              <a:rPr lang="en-US" dirty="0" err="1" smtClean="0"/>
              <a:t>tareda</a:t>
            </a:r>
            <a:r>
              <a:rPr lang="en-US" dirty="0" smtClean="0"/>
              <a:t> </a:t>
            </a:r>
            <a:r>
              <a:rPr lang="en-US" dirty="0" err="1" smtClean="0"/>
              <a:t>masu</a:t>
            </a:r>
            <a:r>
              <a:rPr lang="en-US" dirty="0" smtClean="0"/>
              <a:t> </a:t>
            </a:r>
            <a:r>
              <a:rPr lang="en-US" dirty="0" err="1" smtClean="0"/>
              <a:t>fada</a:t>
            </a:r>
            <a:r>
              <a:rPr lang="en-US" dirty="0" smtClean="0"/>
              <a:t> </a:t>
            </a:r>
            <a:r>
              <a:rPr lang="en-US" dirty="0" err="1" smtClean="0"/>
              <a:t>aji</a:t>
            </a:r>
            <a:r>
              <a:rPr lang="en-US" dirty="0" smtClean="0"/>
              <a:t> don </a:t>
            </a:r>
            <a:r>
              <a:rPr lang="en-US" dirty="0" err="1" smtClean="0"/>
              <a:t>basu</a:t>
            </a:r>
            <a:r>
              <a:rPr lang="en-US" dirty="0" smtClean="0"/>
              <a:t> </a:t>
            </a:r>
            <a:r>
              <a:rPr lang="en-US" dirty="0" err="1" smtClean="0"/>
              <a:t>shawarwari</a:t>
            </a:r>
            <a:r>
              <a:rPr lang="en-US" dirty="0" smtClean="0"/>
              <a:t> </a:t>
            </a:r>
            <a:r>
              <a:rPr lang="en-US" dirty="0" err="1" smtClean="0"/>
              <a:t>akan</a:t>
            </a:r>
            <a:r>
              <a:rPr lang="en-US" dirty="0" smtClean="0"/>
              <a:t> </a:t>
            </a:r>
            <a:r>
              <a:rPr lang="en-US" dirty="0" err="1" smtClean="0"/>
              <a:t>hanyoyin</a:t>
            </a:r>
            <a:r>
              <a:rPr lang="en-US" dirty="0" smtClean="0"/>
              <a:t> da </a:t>
            </a:r>
            <a:r>
              <a:rPr lang="en-US" dirty="0" err="1" smtClean="0"/>
              <a:t>zasu</a:t>
            </a:r>
            <a:r>
              <a:rPr lang="en-US" dirty="0" smtClean="0"/>
              <a:t> bi </a:t>
            </a:r>
            <a:r>
              <a:rPr lang="en-US" dirty="0" err="1" smtClean="0"/>
              <a:t>domin</a:t>
            </a:r>
            <a:r>
              <a:rPr lang="en-US" dirty="0" smtClean="0"/>
              <a:t> </a:t>
            </a:r>
            <a:r>
              <a:rPr lang="en-US" dirty="0" err="1" smtClean="0"/>
              <a:t>magance</a:t>
            </a:r>
            <a:r>
              <a:rPr lang="en-US" dirty="0" smtClean="0"/>
              <a:t> </a:t>
            </a:r>
            <a:r>
              <a:rPr lang="en-US" dirty="0" err="1" smtClean="0"/>
              <a:t>matsalolin</a:t>
            </a:r>
            <a:r>
              <a:rPr lang="en-US" dirty="0" smtClean="0"/>
              <a:t> </a:t>
            </a:r>
            <a:r>
              <a:rPr lang="en-US" dirty="0" err="1" smtClean="0"/>
              <a:t>yankunansu</a:t>
            </a:r>
            <a:r>
              <a:rPr lang="en-US" dirty="0" smtClean="0"/>
              <a:t>, don </a:t>
            </a:r>
            <a:r>
              <a:rPr lang="en-US" dirty="0" err="1" smtClean="0"/>
              <a:t>su</a:t>
            </a:r>
            <a:r>
              <a:rPr lang="en-US" dirty="0" smtClean="0"/>
              <a:t> </a:t>
            </a:r>
            <a:r>
              <a:rPr lang="en-US" dirty="0" err="1" smtClean="0"/>
              <a:t>sami</a:t>
            </a:r>
            <a:r>
              <a:rPr lang="en-US" dirty="0" smtClean="0"/>
              <a:t> </a:t>
            </a:r>
            <a:r>
              <a:rPr lang="en-US" dirty="0" err="1" smtClean="0"/>
              <a:t>sauki</a:t>
            </a:r>
            <a:r>
              <a:rPr lang="en-US" dirty="0" smtClean="0"/>
              <a:t> don </a:t>
            </a:r>
            <a:r>
              <a:rPr lang="en-US" dirty="0" err="1" smtClean="0"/>
              <a:t>cimma</a:t>
            </a:r>
            <a:r>
              <a:rPr lang="en-US" dirty="0" smtClean="0"/>
              <a:t> </a:t>
            </a:r>
            <a:r>
              <a:rPr lang="en-US" dirty="0" err="1" smtClean="0"/>
              <a:t>bukatunsu</a:t>
            </a:r>
            <a:r>
              <a:rPr lang="en-US" dirty="0" smtClean="0"/>
              <a:t>.</a:t>
            </a:r>
          </a:p>
          <a:p>
            <a:pPr marL="342900" indent="-342900">
              <a:buAutoNum type="arabicPeriod"/>
            </a:pPr>
            <a:r>
              <a:rPr lang="en-US" dirty="0" err="1" smtClean="0"/>
              <a:t>Al’umma</a:t>
            </a:r>
            <a:r>
              <a:rPr lang="en-US" dirty="0" smtClean="0"/>
              <a:t> </a:t>
            </a:r>
            <a:r>
              <a:rPr lang="en-US" dirty="0" err="1" smtClean="0"/>
              <a:t>zasu</a:t>
            </a:r>
            <a:r>
              <a:rPr lang="en-US" dirty="0" smtClean="0"/>
              <a:t> </a:t>
            </a:r>
            <a:r>
              <a:rPr lang="en-US" dirty="0" err="1" smtClean="0"/>
              <a:t>iya</a:t>
            </a:r>
            <a:r>
              <a:rPr lang="en-US" dirty="0" smtClean="0"/>
              <a:t> </a:t>
            </a:r>
            <a:r>
              <a:rPr lang="en-US" dirty="0" err="1" smtClean="0"/>
              <a:t>neman</a:t>
            </a:r>
            <a:r>
              <a:rPr lang="en-US" dirty="0" smtClean="0"/>
              <a:t> </a:t>
            </a:r>
            <a:r>
              <a:rPr lang="en-US" dirty="0" err="1" smtClean="0"/>
              <a:t>bayanai</a:t>
            </a:r>
            <a:r>
              <a:rPr lang="en-US" dirty="0" smtClean="0"/>
              <a:t> </a:t>
            </a:r>
            <a:r>
              <a:rPr lang="en-US" dirty="0" err="1" smtClean="0"/>
              <a:t>kan</a:t>
            </a:r>
            <a:r>
              <a:rPr lang="en-US" dirty="0" smtClean="0"/>
              <a:t> </a:t>
            </a:r>
            <a:r>
              <a:rPr lang="en-US" dirty="0" err="1" smtClean="0"/>
              <a:t>manyan</a:t>
            </a:r>
            <a:r>
              <a:rPr lang="en-US" dirty="0" smtClean="0"/>
              <a:t> </a:t>
            </a:r>
            <a:r>
              <a:rPr lang="en-US" dirty="0" err="1" smtClean="0"/>
              <a:t>ayyuka</a:t>
            </a:r>
            <a:r>
              <a:rPr lang="en-US" dirty="0" smtClean="0"/>
              <a:t> da </a:t>
            </a:r>
            <a:r>
              <a:rPr lang="en-US" dirty="0" err="1" smtClean="0"/>
              <a:t>Gwamnati</a:t>
            </a:r>
            <a:r>
              <a:rPr lang="en-US" dirty="0" smtClean="0"/>
              <a:t> ta </a:t>
            </a:r>
            <a:r>
              <a:rPr lang="en-US" dirty="0" err="1" smtClean="0"/>
              <a:t>bayar</a:t>
            </a:r>
            <a:r>
              <a:rPr lang="en-US" dirty="0" smtClean="0"/>
              <a:t> </a:t>
            </a:r>
            <a:r>
              <a:rPr lang="en-US" dirty="0" err="1" smtClean="0"/>
              <a:t>ayi</a:t>
            </a:r>
            <a:r>
              <a:rPr lang="en-US" dirty="0" smtClean="0"/>
              <a:t> a </a:t>
            </a:r>
            <a:r>
              <a:rPr lang="en-US" dirty="0" err="1" smtClean="0"/>
              <a:t>yankunasu</a:t>
            </a:r>
            <a:r>
              <a:rPr lang="en-US" dirty="0" smtClean="0"/>
              <a:t> </a:t>
            </a:r>
            <a:r>
              <a:rPr lang="en-US" dirty="0" err="1" smtClean="0"/>
              <a:t>wanda</a:t>
            </a:r>
            <a:r>
              <a:rPr lang="en-US" dirty="0" smtClean="0"/>
              <a:t> </a:t>
            </a:r>
            <a:r>
              <a:rPr lang="en-US" dirty="0" err="1" smtClean="0"/>
              <a:t>ya</a:t>
            </a:r>
            <a:r>
              <a:rPr lang="en-US" dirty="0" smtClean="0"/>
              <a:t> </a:t>
            </a:r>
            <a:r>
              <a:rPr lang="en-US" dirty="0" err="1" smtClean="0"/>
              <a:t>hada</a:t>
            </a:r>
            <a:r>
              <a:rPr lang="en-US" dirty="0" smtClean="0"/>
              <a:t> da </a:t>
            </a:r>
            <a:r>
              <a:rPr lang="en-US" dirty="0" err="1" smtClean="0"/>
              <a:t>Irin</a:t>
            </a:r>
            <a:r>
              <a:rPr lang="en-US" dirty="0" smtClean="0"/>
              <a:t> </a:t>
            </a:r>
            <a:r>
              <a:rPr lang="en-US" dirty="0" err="1" smtClean="0"/>
              <a:t>aikin</a:t>
            </a:r>
            <a:r>
              <a:rPr lang="en-US" dirty="0" smtClean="0"/>
              <a:t> da aka </a:t>
            </a:r>
            <a:r>
              <a:rPr lang="en-US" dirty="0" err="1" smtClean="0"/>
              <a:t>bayar</a:t>
            </a:r>
            <a:r>
              <a:rPr lang="en-US" dirty="0" smtClean="0"/>
              <a:t>, </a:t>
            </a:r>
            <a:r>
              <a:rPr lang="en-US" dirty="0" err="1" smtClean="0"/>
              <a:t>inda</a:t>
            </a:r>
            <a:r>
              <a:rPr lang="en-US" dirty="0" smtClean="0"/>
              <a:t> </a:t>
            </a:r>
            <a:r>
              <a:rPr lang="en-US" dirty="0" err="1" smtClean="0"/>
              <a:t>za’ayi</a:t>
            </a:r>
            <a:r>
              <a:rPr lang="en-US" dirty="0" smtClean="0"/>
              <a:t> </a:t>
            </a:r>
            <a:r>
              <a:rPr lang="en-US" dirty="0" err="1" smtClean="0"/>
              <a:t>shi</a:t>
            </a:r>
            <a:r>
              <a:rPr lang="en-US" dirty="0" smtClean="0"/>
              <a:t>, </a:t>
            </a:r>
            <a:r>
              <a:rPr lang="en-US" dirty="0" err="1" smtClean="0"/>
              <a:t>kudin</a:t>
            </a:r>
            <a:r>
              <a:rPr lang="en-US" dirty="0" smtClean="0"/>
              <a:t> da aka </a:t>
            </a:r>
            <a:r>
              <a:rPr lang="en-US" dirty="0" err="1" smtClean="0"/>
              <a:t>warewa</a:t>
            </a:r>
            <a:r>
              <a:rPr lang="en-US" dirty="0" smtClean="0"/>
              <a:t> </a:t>
            </a:r>
            <a:r>
              <a:rPr lang="en-US" dirty="0" err="1" smtClean="0"/>
              <a:t>aikin</a:t>
            </a:r>
            <a:r>
              <a:rPr lang="en-US" dirty="0" smtClean="0"/>
              <a:t>, </a:t>
            </a:r>
            <a:r>
              <a:rPr lang="en-US" dirty="0" err="1" smtClean="0"/>
              <a:t>ingancinsa</a:t>
            </a:r>
            <a:r>
              <a:rPr lang="en-US" dirty="0" smtClean="0"/>
              <a:t>, </a:t>
            </a:r>
            <a:r>
              <a:rPr lang="en-US" dirty="0" err="1" smtClean="0"/>
              <a:t>lokacinda</a:t>
            </a:r>
            <a:r>
              <a:rPr lang="en-US" dirty="0" smtClean="0"/>
              <a:t> aka </a:t>
            </a:r>
            <a:r>
              <a:rPr lang="en-US" dirty="0" err="1" smtClean="0"/>
              <a:t>daukarwa</a:t>
            </a:r>
            <a:r>
              <a:rPr lang="en-US" dirty="0" smtClean="0"/>
              <a:t> </a:t>
            </a:r>
            <a:r>
              <a:rPr lang="en-US" dirty="0" err="1" smtClean="0"/>
              <a:t>aikin</a:t>
            </a:r>
            <a:r>
              <a:rPr lang="en-US" dirty="0" smtClean="0"/>
              <a:t>, da </a:t>
            </a:r>
            <a:r>
              <a:rPr lang="en-US" dirty="0" err="1" smtClean="0"/>
              <a:t>sauransu</a:t>
            </a:r>
            <a:r>
              <a:rPr lang="en-US" dirty="0" smtClean="0"/>
              <a:t> don </a:t>
            </a:r>
            <a:r>
              <a:rPr lang="en-US" dirty="0" err="1" smtClean="0"/>
              <a:t>tabbatar</a:t>
            </a:r>
            <a:r>
              <a:rPr lang="en-US" dirty="0" smtClean="0"/>
              <a:t> da </a:t>
            </a:r>
            <a:r>
              <a:rPr lang="en-US" dirty="0" err="1" smtClean="0"/>
              <a:t>cewa</a:t>
            </a:r>
            <a:r>
              <a:rPr lang="en-US" dirty="0" smtClean="0"/>
              <a:t> </a:t>
            </a:r>
            <a:r>
              <a:rPr lang="en-US" dirty="0" err="1" smtClean="0"/>
              <a:t>anyi</a:t>
            </a:r>
            <a:r>
              <a:rPr lang="en-US" dirty="0" smtClean="0"/>
              <a:t> </a:t>
            </a:r>
            <a:r>
              <a:rPr lang="en-US" dirty="0" err="1" smtClean="0"/>
              <a:t>shi</a:t>
            </a:r>
            <a:r>
              <a:rPr lang="en-US" dirty="0" smtClean="0"/>
              <a:t> bias </a:t>
            </a:r>
            <a:r>
              <a:rPr lang="en-US" dirty="0" err="1" smtClean="0"/>
              <a:t>yanda</a:t>
            </a:r>
            <a:r>
              <a:rPr lang="en-US" dirty="0" smtClean="0"/>
              <a:t> aka </a:t>
            </a:r>
            <a:r>
              <a:rPr lang="en-US" dirty="0" err="1" smtClean="0"/>
              <a:t>tsara</a:t>
            </a:r>
            <a:r>
              <a:rPr lang="en-US" dirty="0" smtClean="0"/>
              <a:t>. </a:t>
            </a:r>
            <a:r>
              <a:rPr lang="en-US" dirty="0" err="1" smtClean="0"/>
              <a:t>Za</a:t>
            </a:r>
            <a:r>
              <a:rPr lang="en-US" dirty="0" smtClean="0"/>
              <a:t> </a:t>
            </a:r>
            <a:r>
              <a:rPr lang="en-US" dirty="0" err="1" smtClean="0"/>
              <a:t>kuma</a:t>
            </a:r>
            <a:r>
              <a:rPr lang="en-US" dirty="0" smtClean="0"/>
              <a:t> a </a:t>
            </a:r>
            <a:r>
              <a:rPr lang="en-US" dirty="0" err="1" smtClean="0"/>
              <a:t>iya</a:t>
            </a:r>
            <a:r>
              <a:rPr lang="en-US" dirty="0" smtClean="0"/>
              <a:t> </a:t>
            </a:r>
            <a:r>
              <a:rPr lang="en-US" dirty="0" err="1" smtClean="0"/>
              <a:t>shiga</a:t>
            </a:r>
            <a:r>
              <a:rPr lang="en-US" dirty="0" smtClean="0"/>
              <a:t> </a:t>
            </a:r>
            <a:r>
              <a:rPr lang="en-US" dirty="0" err="1" smtClean="0"/>
              <a:t>manhajar</a:t>
            </a:r>
            <a:r>
              <a:rPr lang="en-US" dirty="0" smtClean="0"/>
              <a:t> </a:t>
            </a:r>
            <a:r>
              <a:rPr lang="en-US" dirty="0" err="1" smtClean="0"/>
              <a:t>tabbatar</a:t>
            </a:r>
            <a:r>
              <a:rPr lang="en-US" dirty="0" smtClean="0"/>
              <a:t> bin </a:t>
            </a:r>
            <a:r>
              <a:rPr lang="en-US" dirty="0" err="1" smtClean="0"/>
              <a:t>tsarin</a:t>
            </a:r>
            <a:r>
              <a:rPr lang="en-US" dirty="0" smtClean="0"/>
              <a:t> </a:t>
            </a:r>
            <a:r>
              <a:rPr lang="en-US" dirty="0" err="1" smtClean="0"/>
              <a:t>ayyuka</a:t>
            </a:r>
            <a:r>
              <a:rPr lang="en-US" dirty="0" smtClean="0"/>
              <a:t> </a:t>
            </a:r>
            <a:r>
              <a:rPr lang="en-US" dirty="0" err="1" smtClean="0"/>
              <a:t>na</a:t>
            </a:r>
            <a:r>
              <a:rPr lang="en-US" dirty="0" smtClean="0"/>
              <a:t> </a:t>
            </a:r>
            <a:r>
              <a:rPr lang="en-US" dirty="0" err="1" smtClean="0"/>
              <a:t>Jiha</a:t>
            </a:r>
            <a:r>
              <a:rPr lang="en-US" dirty="0" smtClean="0"/>
              <a:t> </a:t>
            </a:r>
            <a:r>
              <a:rPr lang="en-US" dirty="0" err="1" smtClean="0"/>
              <a:t>wato</a:t>
            </a:r>
            <a:r>
              <a:rPr lang="en-US" dirty="0" smtClean="0"/>
              <a:t> (Due Process) don </a:t>
            </a:r>
            <a:r>
              <a:rPr lang="en-US" dirty="0" err="1" smtClean="0"/>
              <a:t>ganin</a:t>
            </a:r>
            <a:r>
              <a:rPr lang="en-US" dirty="0" smtClean="0"/>
              <a:t> </a:t>
            </a:r>
            <a:r>
              <a:rPr lang="en-US" dirty="0" err="1" smtClean="0"/>
              <a:t>irin</a:t>
            </a:r>
            <a:r>
              <a:rPr lang="en-US" dirty="0" smtClean="0"/>
              <a:t> </a:t>
            </a:r>
            <a:r>
              <a:rPr lang="en-US" dirty="0" err="1" smtClean="0"/>
              <a:t>tsarin</a:t>
            </a:r>
            <a:r>
              <a:rPr lang="en-US" dirty="0" smtClean="0"/>
              <a:t> </a:t>
            </a:r>
            <a:r>
              <a:rPr lang="en-US" dirty="0" err="1" smtClean="0"/>
              <a:t>aikin</a:t>
            </a:r>
            <a:r>
              <a:rPr lang="en-US" dirty="0" smtClean="0"/>
              <a:t> da aka </a:t>
            </a:r>
            <a:r>
              <a:rPr lang="en-US" dirty="0" err="1" smtClean="0"/>
              <a:t>bayar</a:t>
            </a:r>
            <a:r>
              <a:rPr lang="en-US" dirty="0" smtClean="0"/>
              <a:t>. </a:t>
            </a:r>
          </a:p>
          <a:p>
            <a:pPr marL="342900" indent="-342900">
              <a:buAutoNum type="arabicPeriod"/>
            </a:pPr>
            <a:r>
              <a:rPr lang="en-US" dirty="0" err="1" smtClean="0"/>
              <a:t>Al’umma</a:t>
            </a:r>
            <a:r>
              <a:rPr lang="en-US" dirty="0" smtClean="0"/>
              <a:t> </a:t>
            </a:r>
            <a:r>
              <a:rPr lang="en-US" dirty="0" err="1" smtClean="0"/>
              <a:t>zasu</a:t>
            </a:r>
            <a:r>
              <a:rPr lang="en-US" dirty="0" smtClean="0"/>
              <a:t> </a:t>
            </a:r>
            <a:r>
              <a:rPr lang="en-US" dirty="0" err="1" smtClean="0"/>
              <a:t>iya</a:t>
            </a:r>
            <a:r>
              <a:rPr lang="en-US" dirty="0" smtClean="0"/>
              <a:t> </a:t>
            </a:r>
            <a:r>
              <a:rPr lang="en-US" dirty="0" err="1" smtClean="0"/>
              <a:t>bayar</a:t>
            </a:r>
            <a:r>
              <a:rPr lang="en-US" dirty="0" smtClean="0"/>
              <a:t> da </a:t>
            </a:r>
            <a:r>
              <a:rPr lang="en-US" dirty="0" err="1" smtClean="0"/>
              <a:t>bayanai</a:t>
            </a:r>
            <a:r>
              <a:rPr lang="en-US" dirty="0" smtClean="0"/>
              <a:t> </a:t>
            </a:r>
            <a:r>
              <a:rPr lang="en-US" dirty="0" err="1" smtClean="0"/>
              <a:t>kan</a:t>
            </a:r>
            <a:r>
              <a:rPr lang="en-US" dirty="0" smtClean="0"/>
              <a:t> </a:t>
            </a:r>
            <a:r>
              <a:rPr lang="en-US" dirty="0" err="1" smtClean="0"/>
              <a:t>yadda</a:t>
            </a:r>
            <a:r>
              <a:rPr lang="en-US" dirty="0" smtClean="0"/>
              <a:t> </a:t>
            </a:r>
            <a:r>
              <a:rPr lang="en-US" dirty="0" err="1" smtClean="0"/>
              <a:t>ake</a:t>
            </a:r>
            <a:r>
              <a:rPr lang="en-US" dirty="0" smtClean="0"/>
              <a:t> </a:t>
            </a:r>
            <a:r>
              <a:rPr lang="en-US" dirty="0" err="1" smtClean="0"/>
              <a:t>tafiyar</a:t>
            </a:r>
            <a:r>
              <a:rPr lang="en-US" dirty="0" smtClean="0"/>
              <a:t> da </a:t>
            </a:r>
            <a:r>
              <a:rPr lang="en-US" dirty="0" err="1" smtClean="0"/>
              <a:t>manyan</a:t>
            </a:r>
            <a:r>
              <a:rPr lang="en-US" dirty="0" smtClean="0"/>
              <a:t> </a:t>
            </a:r>
            <a:r>
              <a:rPr lang="en-US" dirty="0" err="1" smtClean="0"/>
              <a:t>ayyuka</a:t>
            </a:r>
            <a:r>
              <a:rPr lang="en-US" dirty="0" smtClean="0"/>
              <a:t> da </a:t>
            </a:r>
            <a:r>
              <a:rPr lang="en-US" dirty="0" err="1" smtClean="0"/>
              <a:t>akeyi</a:t>
            </a:r>
            <a:r>
              <a:rPr lang="en-US" dirty="0" smtClean="0"/>
              <a:t> a </a:t>
            </a:r>
            <a:r>
              <a:rPr lang="en-US" dirty="0" err="1" smtClean="0"/>
              <a:t>yankunansu</a:t>
            </a:r>
            <a:r>
              <a:rPr lang="en-US" dirty="0" smtClean="0"/>
              <a:t>, </a:t>
            </a:r>
            <a:r>
              <a:rPr lang="en-US" dirty="0" err="1" smtClean="0"/>
              <a:t>tareda</a:t>
            </a:r>
            <a:r>
              <a:rPr lang="en-US" dirty="0" smtClean="0"/>
              <a:t> </a:t>
            </a:r>
            <a:r>
              <a:rPr lang="en-US" dirty="0" err="1" smtClean="0"/>
              <a:t>tsekun</a:t>
            </a:r>
            <a:r>
              <a:rPr lang="en-US" dirty="0" smtClean="0"/>
              <a:t> da </a:t>
            </a:r>
            <a:r>
              <a:rPr lang="en-US" dirty="0" err="1" smtClean="0"/>
              <a:t>ayyukan</a:t>
            </a:r>
            <a:r>
              <a:rPr lang="en-US" dirty="0" smtClean="0"/>
              <a:t> </a:t>
            </a:r>
            <a:r>
              <a:rPr lang="en-US" dirty="0" err="1" smtClean="0"/>
              <a:t>suke</a:t>
            </a:r>
            <a:r>
              <a:rPr lang="en-US" dirty="0" smtClean="0"/>
              <a:t> </a:t>
            </a:r>
            <a:r>
              <a:rPr lang="en-US" dirty="0" err="1" smtClean="0"/>
              <a:t>fuskanta</a:t>
            </a:r>
            <a:r>
              <a:rPr lang="en-US" dirty="0" smtClean="0"/>
              <a:t>.</a:t>
            </a:r>
          </a:p>
          <a:p>
            <a:pPr marL="342900" indent="-342900">
              <a:buAutoNum type="arabicPeriod"/>
            </a:pPr>
            <a:r>
              <a:rPr lang="en-US" dirty="0" err="1" smtClean="0"/>
              <a:t>Al’umma</a:t>
            </a:r>
            <a:r>
              <a:rPr lang="en-US" dirty="0" smtClean="0"/>
              <a:t> </a:t>
            </a:r>
            <a:r>
              <a:rPr lang="en-US" dirty="0" err="1" smtClean="0"/>
              <a:t>zasu</a:t>
            </a:r>
            <a:r>
              <a:rPr lang="en-US" dirty="0" smtClean="0"/>
              <a:t> </a:t>
            </a:r>
            <a:r>
              <a:rPr lang="en-US" dirty="0" err="1" smtClean="0"/>
              <a:t>iya</a:t>
            </a:r>
            <a:r>
              <a:rPr lang="en-US" dirty="0" smtClean="0"/>
              <a:t> </a:t>
            </a:r>
            <a:r>
              <a:rPr lang="en-US" dirty="0" err="1" smtClean="0"/>
              <a:t>bada</a:t>
            </a:r>
            <a:r>
              <a:rPr lang="en-US" dirty="0" smtClean="0"/>
              <a:t> </a:t>
            </a:r>
            <a:r>
              <a:rPr lang="en-US" dirty="0" err="1" smtClean="0"/>
              <a:t>gudumawa</a:t>
            </a:r>
            <a:r>
              <a:rPr lang="en-US" dirty="0" smtClean="0"/>
              <a:t> a </a:t>
            </a:r>
            <a:r>
              <a:rPr lang="en-US" dirty="0" err="1" smtClean="0"/>
              <a:t>kasafin</a:t>
            </a:r>
            <a:r>
              <a:rPr lang="en-US" dirty="0" smtClean="0"/>
              <a:t> </a:t>
            </a:r>
            <a:r>
              <a:rPr lang="en-US" dirty="0" err="1" smtClean="0"/>
              <a:t>kudi</a:t>
            </a:r>
            <a:r>
              <a:rPr lang="en-US" dirty="0" smtClean="0"/>
              <a:t> </a:t>
            </a:r>
            <a:r>
              <a:rPr lang="en-US" dirty="0" err="1" smtClean="0"/>
              <a:t>yayin</a:t>
            </a:r>
            <a:r>
              <a:rPr lang="en-US" dirty="0" smtClean="0"/>
              <a:t> </a:t>
            </a:r>
            <a:r>
              <a:rPr lang="en-US" dirty="0" err="1" smtClean="0"/>
              <a:t>ganawa</a:t>
            </a:r>
            <a:r>
              <a:rPr lang="en-US" dirty="0" smtClean="0"/>
              <a:t> da </a:t>
            </a:r>
            <a:r>
              <a:rPr lang="en-US" dirty="0" err="1" smtClean="0"/>
              <a:t>akeyi</a:t>
            </a:r>
            <a:r>
              <a:rPr lang="en-US" dirty="0" smtClean="0"/>
              <a:t> a </a:t>
            </a:r>
            <a:r>
              <a:rPr lang="en-US" dirty="0" err="1" smtClean="0"/>
              <a:t>matakin</a:t>
            </a:r>
            <a:r>
              <a:rPr lang="en-US" dirty="0" smtClean="0"/>
              <a:t> </a:t>
            </a:r>
            <a:r>
              <a:rPr lang="en-US" dirty="0" err="1" smtClean="0"/>
              <a:t>mazabu</a:t>
            </a:r>
            <a:r>
              <a:rPr lang="en-US" dirty="0" smtClean="0"/>
              <a:t> </a:t>
            </a:r>
            <a:r>
              <a:rPr lang="en-US" dirty="0" err="1" smtClean="0"/>
              <a:t>na</a:t>
            </a:r>
            <a:r>
              <a:rPr lang="en-US" dirty="0" smtClean="0"/>
              <a:t> </a:t>
            </a:r>
            <a:r>
              <a:rPr lang="en-US" dirty="0" err="1" smtClean="0"/>
              <a:t>wato</a:t>
            </a:r>
            <a:r>
              <a:rPr lang="en-US" dirty="0" smtClean="0"/>
              <a:t> (Senatorial Zones) </a:t>
            </a:r>
            <a:r>
              <a:rPr lang="en-US" dirty="0" err="1" smtClean="0"/>
              <a:t>wanda</a:t>
            </a:r>
            <a:r>
              <a:rPr lang="en-US" dirty="0" smtClean="0"/>
              <a:t> </a:t>
            </a:r>
            <a:r>
              <a:rPr lang="en-US" dirty="0" err="1" smtClean="0"/>
              <a:t>Maikatar</a:t>
            </a:r>
            <a:r>
              <a:rPr lang="en-US" dirty="0" smtClean="0"/>
              <a:t> </a:t>
            </a:r>
            <a:r>
              <a:rPr lang="en-US" dirty="0" err="1" smtClean="0"/>
              <a:t>kudi</a:t>
            </a:r>
            <a:r>
              <a:rPr lang="en-US" dirty="0" smtClean="0"/>
              <a:t> tare da </a:t>
            </a:r>
            <a:r>
              <a:rPr lang="en-US" dirty="0" err="1" smtClean="0"/>
              <a:t>Ma’aikatar</a:t>
            </a:r>
            <a:r>
              <a:rPr lang="en-US" dirty="0" smtClean="0"/>
              <a:t> </a:t>
            </a:r>
            <a:r>
              <a:rPr lang="en-US" dirty="0" err="1" smtClean="0"/>
              <a:t>Kasafin</a:t>
            </a:r>
            <a:r>
              <a:rPr lang="en-US" dirty="0" smtClean="0"/>
              <a:t> </a:t>
            </a:r>
            <a:r>
              <a:rPr lang="en-US" dirty="0" err="1" smtClean="0"/>
              <a:t>Kudi</a:t>
            </a:r>
            <a:r>
              <a:rPr lang="en-US" dirty="0" smtClean="0"/>
              <a:t> da </a:t>
            </a:r>
            <a:r>
              <a:rPr lang="en-US" dirty="0" err="1" smtClean="0"/>
              <a:t>Tsare-Tsare</a:t>
            </a:r>
            <a:r>
              <a:rPr lang="en-US" dirty="0" smtClean="0"/>
              <a:t> </a:t>
            </a:r>
            <a:r>
              <a:rPr lang="en-US" dirty="0" err="1" smtClean="0"/>
              <a:t>kan</a:t>
            </a:r>
            <a:r>
              <a:rPr lang="en-US" dirty="0" smtClean="0"/>
              <a:t> </a:t>
            </a:r>
            <a:r>
              <a:rPr lang="en-US" dirty="0" err="1" smtClean="0"/>
              <a:t>Shirya</a:t>
            </a:r>
            <a:r>
              <a:rPr lang="en-US" dirty="0" smtClean="0"/>
              <a:t> </a:t>
            </a:r>
            <a:r>
              <a:rPr lang="en-US" dirty="0" err="1" smtClean="0"/>
              <a:t>duk</a:t>
            </a:r>
            <a:r>
              <a:rPr lang="en-US" dirty="0" smtClean="0"/>
              <a:t> </a:t>
            </a:r>
            <a:r>
              <a:rPr lang="en-US" dirty="0" err="1" smtClean="0"/>
              <a:t>shekara</a:t>
            </a:r>
            <a:r>
              <a:rPr lang="en-US" dirty="0" smtClean="0"/>
              <a:t>.</a:t>
            </a:r>
          </a:p>
          <a:p>
            <a:pPr marL="342900" indent="-342900">
              <a:buAutoNum type="arabicPeriod"/>
            </a:pPr>
            <a:r>
              <a:rPr lang="en-US" dirty="0" err="1" smtClean="0"/>
              <a:t>Al’umma</a:t>
            </a:r>
            <a:r>
              <a:rPr lang="en-US" dirty="0" smtClean="0"/>
              <a:t> </a:t>
            </a:r>
            <a:r>
              <a:rPr lang="en-US" dirty="0" err="1" smtClean="0"/>
              <a:t>zasu</a:t>
            </a:r>
            <a:r>
              <a:rPr lang="en-US" dirty="0" smtClean="0"/>
              <a:t> </a:t>
            </a:r>
            <a:r>
              <a:rPr lang="en-US" dirty="0" err="1" smtClean="0"/>
              <a:t>iya</a:t>
            </a:r>
            <a:r>
              <a:rPr lang="en-US" dirty="0" smtClean="0"/>
              <a:t> </a:t>
            </a:r>
            <a:r>
              <a:rPr lang="en-US" dirty="0" err="1" smtClean="0"/>
              <a:t>halartar</a:t>
            </a:r>
            <a:r>
              <a:rPr lang="en-US" dirty="0" smtClean="0"/>
              <a:t> </a:t>
            </a:r>
            <a:r>
              <a:rPr lang="en-US" dirty="0" err="1" smtClean="0"/>
              <a:t>bayar</a:t>
            </a:r>
            <a:r>
              <a:rPr lang="en-US" dirty="0" smtClean="0"/>
              <a:t> da </a:t>
            </a:r>
            <a:r>
              <a:rPr lang="en-US" dirty="0" err="1" smtClean="0"/>
              <a:t>bahasi</a:t>
            </a:r>
            <a:r>
              <a:rPr lang="en-US" dirty="0" smtClean="0"/>
              <a:t> an </a:t>
            </a:r>
            <a:r>
              <a:rPr lang="en-US" dirty="0" err="1" smtClean="0"/>
              <a:t>kasafin</a:t>
            </a:r>
            <a:r>
              <a:rPr lang="en-US" dirty="0" smtClean="0"/>
              <a:t> </a:t>
            </a:r>
            <a:r>
              <a:rPr lang="en-US" dirty="0" err="1" smtClean="0"/>
              <a:t>kudi</a:t>
            </a:r>
            <a:r>
              <a:rPr lang="en-US" dirty="0" smtClean="0"/>
              <a:t> da </a:t>
            </a:r>
            <a:r>
              <a:rPr lang="en-US" dirty="0" err="1" smtClean="0"/>
              <a:t>ma’aikatun</a:t>
            </a:r>
            <a:r>
              <a:rPr lang="en-US" dirty="0" smtClean="0"/>
              <a:t> </a:t>
            </a:r>
            <a:r>
              <a:rPr lang="en-US" dirty="0" err="1" smtClean="0"/>
              <a:t>gwamnati</a:t>
            </a:r>
            <a:r>
              <a:rPr lang="en-US" dirty="0" smtClean="0"/>
              <a:t> </a:t>
            </a:r>
            <a:r>
              <a:rPr lang="en-US" dirty="0" err="1" smtClean="0"/>
              <a:t>keyi</a:t>
            </a:r>
            <a:r>
              <a:rPr lang="en-US" dirty="0" smtClean="0"/>
              <a:t> a </a:t>
            </a:r>
            <a:r>
              <a:rPr lang="en-US" dirty="0" err="1" smtClean="0"/>
              <a:t>harabar</a:t>
            </a:r>
            <a:r>
              <a:rPr lang="en-US" dirty="0" smtClean="0"/>
              <a:t> </a:t>
            </a:r>
            <a:r>
              <a:rPr lang="en-US" dirty="0" err="1" smtClean="0"/>
              <a:t>majalisar</a:t>
            </a:r>
            <a:r>
              <a:rPr lang="en-US" dirty="0" smtClean="0"/>
              <a:t> </a:t>
            </a:r>
            <a:r>
              <a:rPr lang="en-US" dirty="0" err="1" smtClean="0"/>
              <a:t>dokoki</a:t>
            </a:r>
            <a:r>
              <a:rPr lang="en-US" dirty="0" smtClean="0"/>
              <a:t> ta </a:t>
            </a:r>
            <a:r>
              <a:rPr lang="en-US" dirty="0" err="1" smtClean="0"/>
              <a:t>jiha</a:t>
            </a:r>
            <a:r>
              <a:rPr lang="en-US" dirty="0" smtClean="0"/>
              <a:t> don </a:t>
            </a:r>
            <a:r>
              <a:rPr lang="en-US" dirty="0" err="1" smtClean="0"/>
              <a:t>sanin</a:t>
            </a:r>
            <a:r>
              <a:rPr lang="en-US" dirty="0" smtClean="0"/>
              <a:t> me aka </a:t>
            </a:r>
            <a:r>
              <a:rPr lang="en-US" dirty="0" err="1" smtClean="0"/>
              <a:t>tsara</a:t>
            </a:r>
            <a:r>
              <a:rPr lang="en-US" dirty="0" smtClean="0"/>
              <a:t> a </a:t>
            </a:r>
            <a:r>
              <a:rPr lang="en-US" dirty="0" err="1" smtClean="0"/>
              <a:t>kasafin</a:t>
            </a:r>
            <a:r>
              <a:rPr lang="en-US" dirty="0" smtClean="0"/>
              <a:t> </a:t>
            </a:r>
            <a:r>
              <a:rPr lang="en-US" dirty="0" err="1" smtClean="0"/>
              <a:t>kudin</a:t>
            </a:r>
            <a:r>
              <a:rPr lang="en-US" dirty="0" smtClean="0"/>
              <a:t> </a:t>
            </a:r>
            <a:r>
              <a:rPr lang="en-US" dirty="0" err="1" smtClean="0"/>
              <a:t>shekara</a:t>
            </a:r>
            <a:r>
              <a:rPr lang="en-US" dirty="0" smtClean="0"/>
              <a:t>.</a:t>
            </a:r>
            <a:endParaRPr lang="en-US" dirty="0"/>
          </a:p>
          <a:p>
            <a:endParaRPr lang="en-US" dirty="0"/>
          </a:p>
          <a:p>
            <a:pPr marL="342900" indent="-342900">
              <a:buFontTx/>
              <a:buAutoNum type="arabicPeriod"/>
            </a:pPr>
            <a:endParaRPr lang="en-US" dirty="0"/>
          </a:p>
          <a:p>
            <a:endParaRPr lang="en-US" dirty="0" smtClean="0"/>
          </a:p>
        </p:txBody>
      </p:sp>
    </p:spTree>
    <p:extLst>
      <p:ext uri="{BB962C8B-B14F-4D97-AF65-F5344CB8AC3E}">
        <p14:creationId xmlns:p14="http://schemas.microsoft.com/office/powerpoint/2010/main" val="1370813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6592" y="900062"/>
            <a:ext cx="5262386" cy="5458417"/>
          </a:xfrm>
          <a:prstGeom prst="rect">
            <a:avLst/>
          </a:prstGeom>
          <a:noFill/>
        </p:spPr>
        <p:txBody>
          <a:bodyPr wrap="square" rtlCol="0">
            <a:spAutoFit/>
          </a:bodyPr>
          <a:lstStyle/>
          <a:p>
            <a:r>
              <a:rPr lang="en-US" sz="1585" b="1" dirty="0" err="1"/>
              <a:t>Domin</a:t>
            </a:r>
            <a:r>
              <a:rPr lang="en-US" sz="1585" b="1" dirty="0"/>
              <a:t> Neman Karin </a:t>
            </a:r>
            <a:r>
              <a:rPr lang="en-US" sz="1585" b="1" dirty="0" err="1"/>
              <a:t>Bayani</a:t>
            </a:r>
            <a:r>
              <a:rPr lang="en-US" sz="1585" b="1" dirty="0"/>
              <a:t>, </a:t>
            </a:r>
            <a:r>
              <a:rPr lang="en-US" sz="1585" b="1" dirty="0" err="1"/>
              <a:t>Tuntubi</a:t>
            </a:r>
            <a:r>
              <a:rPr lang="en-US" sz="1585" b="1" dirty="0" smtClean="0"/>
              <a:t>:</a:t>
            </a:r>
          </a:p>
          <a:p>
            <a:endParaRPr lang="en-US" sz="1585" dirty="0"/>
          </a:p>
          <a:p>
            <a:r>
              <a:rPr lang="en-US" sz="1585" b="1" dirty="0" err="1"/>
              <a:t>Salihu</a:t>
            </a:r>
            <a:r>
              <a:rPr lang="en-US" sz="1585" b="1" dirty="0"/>
              <a:t> Baba Alkali</a:t>
            </a:r>
            <a:r>
              <a:rPr lang="en-US" sz="1585" dirty="0"/>
              <a:t> </a:t>
            </a:r>
          </a:p>
          <a:p>
            <a:r>
              <a:rPr lang="en-US" sz="1585" dirty="0" err="1"/>
              <a:t>Komishina</a:t>
            </a:r>
            <a:r>
              <a:rPr lang="en-US" sz="1585" dirty="0"/>
              <a:t>, </a:t>
            </a:r>
            <a:r>
              <a:rPr lang="en-US" sz="1585" dirty="0" err="1"/>
              <a:t>Ma’aikatar</a:t>
            </a:r>
            <a:r>
              <a:rPr lang="en-US" sz="1585" dirty="0"/>
              <a:t> </a:t>
            </a:r>
            <a:r>
              <a:rPr lang="en-US" sz="1585" dirty="0" err="1"/>
              <a:t>Kasafin</a:t>
            </a:r>
            <a:r>
              <a:rPr lang="en-US" sz="1585" dirty="0"/>
              <a:t> </a:t>
            </a:r>
            <a:r>
              <a:rPr lang="en-US" sz="1585" dirty="0" err="1"/>
              <a:t>Kudi</a:t>
            </a:r>
            <a:r>
              <a:rPr lang="en-US" sz="1585" dirty="0"/>
              <a:t> </a:t>
            </a:r>
            <a:r>
              <a:rPr lang="en-US" sz="1585" dirty="0" err="1"/>
              <a:t>Da</a:t>
            </a:r>
            <a:r>
              <a:rPr lang="en-US" sz="1585" dirty="0"/>
              <a:t> </a:t>
            </a:r>
            <a:r>
              <a:rPr lang="en-US" sz="1585" dirty="0" err="1"/>
              <a:t>Tsare</a:t>
            </a:r>
            <a:r>
              <a:rPr lang="en-US" sz="1585" dirty="0"/>
              <a:t> </a:t>
            </a:r>
            <a:r>
              <a:rPr lang="en-US" sz="1585" dirty="0" err="1"/>
              <a:t>Tsare</a:t>
            </a:r>
            <a:endParaRPr lang="en-US" sz="1585" dirty="0"/>
          </a:p>
          <a:p>
            <a:r>
              <a:rPr lang="en-US" sz="1585" dirty="0"/>
              <a:t>08065175711</a:t>
            </a:r>
          </a:p>
          <a:p>
            <a:r>
              <a:rPr lang="en-US" sz="1585" u="sng" dirty="0">
                <a:hlinkClick r:id="rId2"/>
              </a:rPr>
              <a:t>sbalakali@yahoo.co.uk</a:t>
            </a:r>
            <a:endParaRPr lang="en-US" sz="1585" dirty="0"/>
          </a:p>
          <a:p>
            <a:r>
              <a:rPr lang="en-US" sz="1585" dirty="0"/>
              <a:t> </a:t>
            </a:r>
          </a:p>
          <a:p>
            <a:r>
              <a:rPr lang="en-US" sz="1585" b="1" dirty="0"/>
              <a:t>Muhammad </a:t>
            </a:r>
            <a:r>
              <a:rPr lang="en-US" sz="1585" b="1" dirty="0" err="1"/>
              <a:t>Gambo</a:t>
            </a:r>
            <a:r>
              <a:rPr lang="en-US" sz="1585" b="1" dirty="0"/>
              <a:t> </a:t>
            </a:r>
            <a:r>
              <a:rPr lang="en-US" sz="1585" b="1" dirty="0" err="1"/>
              <a:t>Magaji</a:t>
            </a:r>
            <a:endParaRPr lang="en-US" sz="1585" b="1" dirty="0"/>
          </a:p>
          <a:p>
            <a:r>
              <a:rPr lang="en-US" sz="1585" dirty="0" err="1"/>
              <a:t>Komishina</a:t>
            </a:r>
            <a:r>
              <a:rPr lang="en-US" sz="1585" dirty="0"/>
              <a:t>, </a:t>
            </a:r>
            <a:r>
              <a:rPr lang="en-US" sz="1585" dirty="0" err="1"/>
              <a:t>Ma’aikatar</a:t>
            </a:r>
            <a:r>
              <a:rPr lang="en-US" sz="1585" dirty="0"/>
              <a:t> </a:t>
            </a:r>
            <a:r>
              <a:rPr lang="en-US" sz="1585" dirty="0" err="1"/>
              <a:t>Kudi</a:t>
            </a:r>
            <a:endParaRPr lang="en-US" sz="1585" dirty="0"/>
          </a:p>
          <a:p>
            <a:r>
              <a:rPr lang="en-US" sz="1585" dirty="0"/>
              <a:t>08033139948</a:t>
            </a:r>
          </a:p>
          <a:p>
            <a:r>
              <a:rPr lang="en-US" sz="1585" dirty="0">
                <a:hlinkClick r:id="rId3"/>
              </a:rPr>
              <a:t>mgm262@yahoo.com</a:t>
            </a:r>
            <a:endParaRPr lang="en-US" sz="1585" dirty="0"/>
          </a:p>
          <a:p>
            <a:endParaRPr lang="en-US" sz="1585" dirty="0"/>
          </a:p>
          <a:p>
            <a:r>
              <a:rPr lang="en-US" sz="1585" b="1" dirty="0" err="1"/>
              <a:t>Jalo</a:t>
            </a:r>
            <a:r>
              <a:rPr lang="en-US" sz="1585" b="1" dirty="0"/>
              <a:t> I </a:t>
            </a:r>
            <a:r>
              <a:rPr lang="en-US" sz="1585" b="1" dirty="0" smtClean="0"/>
              <a:t>Ali, </a:t>
            </a:r>
            <a:r>
              <a:rPr lang="en-US" sz="1600" b="1" dirty="0" err="1"/>
              <a:t>mni</a:t>
            </a:r>
            <a:r>
              <a:rPr lang="en-US" sz="1585" dirty="0" smtClean="0"/>
              <a:t> </a:t>
            </a:r>
            <a:endParaRPr lang="en-US" sz="1585" dirty="0"/>
          </a:p>
          <a:p>
            <a:r>
              <a:rPr lang="en-US" sz="1585" dirty="0" err="1"/>
              <a:t>Saktaren</a:t>
            </a:r>
            <a:r>
              <a:rPr lang="en-US" sz="1585" dirty="0"/>
              <a:t> </a:t>
            </a:r>
            <a:r>
              <a:rPr lang="en-US" sz="1585" dirty="0" err="1"/>
              <a:t>Dindindin</a:t>
            </a:r>
            <a:r>
              <a:rPr lang="en-US" sz="1585" dirty="0"/>
              <a:t> Na </a:t>
            </a:r>
            <a:r>
              <a:rPr lang="en-US" sz="1585" dirty="0" err="1"/>
              <a:t>Ma’aikatar</a:t>
            </a:r>
            <a:r>
              <a:rPr lang="en-US" sz="1585" dirty="0"/>
              <a:t> </a:t>
            </a:r>
            <a:r>
              <a:rPr lang="en-US" sz="1585" dirty="0" err="1"/>
              <a:t>Kasafin</a:t>
            </a:r>
            <a:r>
              <a:rPr lang="en-US" sz="1585" dirty="0"/>
              <a:t> </a:t>
            </a:r>
            <a:r>
              <a:rPr lang="en-US" sz="1585" dirty="0" err="1"/>
              <a:t>Kudi</a:t>
            </a:r>
            <a:r>
              <a:rPr lang="en-US" sz="1585" dirty="0"/>
              <a:t> </a:t>
            </a:r>
            <a:r>
              <a:rPr lang="en-US" sz="1585" dirty="0" err="1"/>
              <a:t>Da</a:t>
            </a:r>
            <a:r>
              <a:rPr lang="en-US" sz="1585" dirty="0"/>
              <a:t> </a:t>
            </a:r>
            <a:r>
              <a:rPr lang="en-US" sz="1585" dirty="0" err="1"/>
              <a:t>Tsare</a:t>
            </a:r>
            <a:r>
              <a:rPr lang="en-US" sz="1585" dirty="0"/>
              <a:t> </a:t>
            </a:r>
            <a:r>
              <a:rPr lang="en-US" sz="1585" dirty="0" err="1"/>
              <a:t>Tsare</a:t>
            </a:r>
            <a:r>
              <a:rPr lang="en-US" sz="1585" dirty="0"/>
              <a:t> </a:t>
            </a:r>
          </a:p>
          <a:p>
            <a:r>
              <a:rPr lang="en-US" sz="1585" dirty="0"/>
              <a:t>08034140577</a:t>
            </a:r>
          </a:p>
          <a:p>
            <a:r>
              <a:rPr lang="en-US" sz="1585" u="sng" dirty="0">
                <a:hlinkClick r:id="rId4"/>
              </a:rPr>
              <a:t>Jaloali45@gmail.com</a:t>
            </a:r>
            <a:endParaRPr lang="en-US" sz="1585" dirty="0"/>
          </a:p>
          <a:p>
            <a:endParaRPr lang="en-US" sz="1585" dirty="0"/>
          </a:p>
          <a:p>
            <a:r>
              <a:rPr lang="en-US" sz="1585" b="1" dirty="0" err="1"/>
              <a:t>Kabiru</a:t>
            </a:r>
            <a:r>
              <a:rPr lang="en-US" sz="1585" b="1" dirty="0"/>
              <a:t> </a:t>
            </a:r>
            <a:r>
              <a:rPr lang="en-US" sz="1585" b="1" dirty="0" err="1"/>
              <a:t>Tsoho</a:t>
            </a:r>
            <a:r>
              <a:rPr lang="en-US" sz="1585" dirty="0"/>
              <a:t> </a:t>
            </a:r>
          </a:p>
          <a:p>
            <a:r>
              <a:rPr lang="en-US" sz="1585" dirty="0"/>
              <a:t>SFTAS Focal Point </a:t>
            </a:r>
          </a:p>
          <a:p>
            <a:r>
              <a:rPr lang="en-US" sz="1585" dirty="0"/>
              <a:t>08035885655</a:t>
            </a:r>
          </a:p>
          <a:p>
            <a:r>
              <a:rPr lang="en-US" sz="1585" u="sng" dirty="0">
                <a:hlinkClick r:id="rId5"/>
              </a:rPr>
              <a:t>Kabirutsoho38@gmail.com</a:t>
            </a:r>
            <a:r>
              <a:rPr lang="en-US" sz="1585" dirty="0"/>
              <a:t> </a:t>
            </a:r>
          </a:p>
          <a:p>
            <a:endParaRPr lang="en-US" sz="1585" dirty="0"/>
          </a:p>
        </p:txBody>
      </p:sp>
    </p:spTree>
    <p:extLst>
      <p:ext uri="{BB962C8B-B14F-4D97-AF65-F5344CB8AC3E}">
        <p14:creationId xmlns:p14="http://schemas.microsoft.com/office/powerpoint/2010/main" val="414942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51770" y="4218358"/>
            <a:ext cx="3999856" cy="426003"/>
          </a:xfrm>
          <a:prstGeom prst="rect">
            <a:avLst/>
          </a:prstGeom>
        </p:spPr>
        <p:txBody>
          <a:bodyPr>
            <a:normAutofit/>
          </a:bodyPr>
          <a:lstStyle/>
          <a:p>
            <a:pPr lvl="0" algn="ctr">
              <a:spcBef>
                <a:spcPct val="0"/>
              </a:spcBef>
              <a:defRPr/>
            </a:pPr>
            <a:r>
              <a:rPr lang="en-US" sz="1973" dirty="0"/>
              <a:t>GWAMNATIN TARAYYAR</a:t>
            </a:r>
            <a:r>
              <a:rPr lang="en-US" sz="1973" dirty="0">
                <a:latin typeface="+mj-lt"/>
                <a:ea typeface="+mj-ea"/>
                <a:cs typeface="+mj-cs"/>
              </a:rPr>
              <a:t> NIGERIA</a:t>
            </a:r>
          </a:p>
        </p:txBody>
      </p:sp>
      <p:sp>
        <p:nvSpPr>
          <p:cNvPr id="3" name="TextBox 2"/>
          <p:cNvSpPr txBox="1"/>
          <p:nvPr/>
        </p:nvSpPr>
        <p:spPr>
          <a:xfrm>
            <a:off x="902123" y="4345454"/>
            <a:ext cx="6383677" cy="850204"/>
          </a:xfrm>
          <a:prstGeom prst="rect">
            <a:avLst/>
          </a:prstGeom>
          <a:noFill/>
        </p:spPr>
        <p:txBody>
          <a:bodyPr wrap="square" rtlCol="0">
            <a:spAutoFit/>
          </a:bodyPr>
          <a:lstStyle/>
          <a:p>
            <a:r>
              <a:rPr lang="en-US" sz="4933" b="1" dirty="0"/>
              <a:t>KASAFIN KUDI</a:t>
            </a:r>
          </a:p>
        </p:txBody>
      </p:sp>
      <p:pic>
        <p:nvPicPr>
          <p:cNvPr id="4" name="Picture 2"/>
          <p:cNvPicPr>
            <a:picLocks noChangeAspect="1" noChangeArrowheads="1"/>
          </p:cNvPicPr>
          <p:nvPr/>
        </p:nvPicPr>
        <p:blipFill>
          <a:blip r:embed="rId2" cstate="print"/>
          <a:srcRect/>
          <a:stretch>
            <a:fillRect/>
          </a:stretch>
        </p:blipFill>
        <p:spPr bwMode="auto">
          <a:xfrm>
            <a:off x="2104954" y="3015527"/>
            <a:ext cx="1278008" cy="952240"/>
          </a:xfrm>
          <a:prstGeom prst="rect">
            <a:avLst/>
          </a:prstGeom>
          <a:noFill/>
          <a:ln w="9525" algn="in">
            <a:noFill/>
            <a:miter lim="800000"/>
            <a:headEnd/>
            <a:tailEnd/>
          </a:ln>
          <a:effectLst/>
        </p:spPr>
      </p:pic>
      <p:sp>
        <p:nvSpPr>
          <p:cNvPr id="5" name="TextBox 4"/>
          <p:cNvSpPr txBox="1"/>
          <p:nvPr/>
        </p:nvSpPr>
        <p:spPr>
          <a:xfrm>
            <a:off x="958506" y="3992827"/>
            <a:ext cx="3101049" cy="394738"/>
          </a:xfrm>
          <a:prstGeom prst="rect">
            <a:avLst/>
          </a:prstGeom>
          <a:noFill/>
        </p:spPr>
        <p:txBody>
          <a:bodyPr wrap="square" rtlCol="0">
            <a:spAutoFit/>
          </a:bodyPr>
          <a:lstStyle/>
          <a:p>
            <a:r>
              <a:rPr lang="en-US" sz="1973" dirty="0" smtClean="0"/>
              <a:t>GWAMNATIN </a:t>
            </a:r>
            <a:r>
              <a:rPr lang="en-US" sz="1973" dirty="0"/>
              <a:t>JIHAR GOMBE</a:t>
            </a:r>
          </a:p>
        </p:txBody>
      </p:sp>
      <p:sp>
        <p:nvSpPr>
          <p:cNvPr id="6" name="TextBox 5"/>
          <p:cNvSpPr txBox="1"/>
          <p:nvPr/>
        </p:nvSpPr>
        <p:spPr>
          <a:xfrm>
            <a:off x="902123" y="4796516"/>
            <a:ext cx="6383677" cy="850204"/>
          </a:xfrm>
          <a:prstGeom prst="rect">
            <a:avLst/>
          </a:prstGeom>
          <a:noFill/>
        </p:spPr>
        <p:txBody>
          <a:bodyPr wrap="square" rtlCol="0">
            <a:spAutoFit/>
          </a:bodyPr>
          <a:lstStyle/>
          <a:p>
            <a:r>
              <a:rPr lang="en-US" sz="4933" b="1" dirty="0"/>
              <a:t>DOMIN AL’UMMA</a:t>
            </a:r>
          </a:p>
        </p:txBody>
      </p:sp>
      <p:sp>
        <p:nvSpPr>
          <p:cNvPr id="7" name="TextBox 6"/>
          <p:cNvSpPr txBox="1"/>
          <p:nvPr/>
        </p:nvSpPr>
        <p:spPr>
          <a:xfrm>
            <a:off x="958506" y="5402336"/>
            <a:ext cx="3101049" cy="455467"/>
          </a:xfrm>
          <a:prstGeom prst="rect">
            <a:avLst/>
          </a:prstGeom>
          <a:noFill/>
        </p:spPr>
        <p:txBody>
          <a:bodyPr wrap="square" rtlCol="0">
            <a:spAutoFit/>
          </a:bodyPr>
          <a:lstStyle/>
          <a:p>
            <a:r>
              <a:rPr lang="en-US" sz="2368" dirty="0"/>
              <a:t>NA SHEKARAR 2024</a:t>
            </a:r>
          </a:p>
        </p:txBody>
      </p:sp>
      <p:sp>
        <p:nvSpPr>
          <p:cNvPr id="8" name="TextBox 7"/>
          <p:cNvSpPr txBox="1"/>
          <p:nvPr/>
        </p:nvSpPr>
        <p:spPr>
          <a:xfrm>
            <a:off x="902123" y="5703043"/>
            <a:ext cx="2180131" cy="394738"/>
          </a:xfrm>
          <a:prstGeom prst="rect">
            <a:avLst/>
          </a:prstGeom>
          <a:noFill/>
        </p:spPr>
        <p:txBody>
          <a:bodyPr wrap="square" rtlCol="0">
            <a:spAutoFit/>
          </a:bodyPr>
          <a:lstStyle/>
          <a:p>
            <a:r>
              <a:rPr lang="en-US" sz="1973" dirty="0"/>
              <a:t> KASAFIN CI GABA</a:t>
            </a:r>
          </a:p>
        </p:txBody>
      </p:sp>
    </p:spTree>
    <p:extLst>
      <p:ext uri="{BB962C8B-B14F-4D97-AF65-F5344CB8AC3E}">
        <p14:creationId xmlns:p14="http://schemas.microsoft.com/office/powerpoint/2010/main" val="3353009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80450" y="446355"/>
            <a:ext cx="1447800" cy="323165"/>
          </a:xfrm>
          <a:prstGeom prst="rect">
            <a:avLst/>
          </a:prstGeom>
          <a:noFill/>
        </p:spPr>
        <p:txBody>
          <a:bodyPr wrap="square" rtlCol="0">
            <a:spAutoFit/>
          </a:bodyPr>
          <a:lstStyle/>
          <a:p>
            <a:pPr algn="ctr"/>
            <a:r>
              <a:rPr lang="en-US" sz="1500" b="1" dirty="0" err="1" smtClean="0"/>
              <a:t>Gabatarwa</a:t>
            </a:r>
            <a:endParaRPr lang="en-US" sz="1500" b="1" dirty="0"/>
          </a:p>
        </p:txBody>
      </p:sp>
      <p:sp>
        <p:nvSpPr>
          <p:cNvPr id="6" name="TextBox 5"/>
          <p:cNvSpPr txBox="1"/>
          <p:nvPr/>
        </p:nvSpPr>
        <p:spPr>
          <a:xfrm>
            <a:off x="228600" y="759384"/>
            <a:ext cx="6172200" cy="3323987"/>
          </a:xfrm>
          <a:prstGeom prst="rect">
            <a:avLst/>
          </a:prstGeom>
          <a:noFill/>
        </p:spPr>
        <p:txBody>
          <a:bodyPr wrap="square" rtlCol="0">
            <a:spAutoFit/>
          </a:bodyPr>
          <a:lstStyle/>
          <a:p>
            <a:r>
              <a:rPr lang="en-US" sz="1500" dirty="0"/>
              <a:t>A </a:t>
            </a:r>
            <a:r>
              <a:rPr lang="en-US" sz="1500" dirty="0" err="1"/>
              <a:t>kokarinta</a:t>
            </a:r>
            <a:r>
              <a:rPr lang="en-US" sz="1500" dirty="0"/>
              <a:t> da </a:t>
            </a:r>
            <a:r>
              <a:rPr lang="en-US" sz="1500" dirty="0" err="1"/>
              <a:t>akeyi</a:t>
            </a:r>
            <a:r>
              <a:rPr lang="en-US" sz="1500" dirty="0"/>
              <a:t> </a:t>
            </a:r>
            <a:r>
              <a:rPr lang="en-US" sz="1500" dirty="0" err="1"/>
              <a:t>wajen</a:t>
            </a:r>
            <a:r>
              <a:rPr lang="en-US" sz="1500" dirty="0"/>
              <a:t> </a:t>
            </a:r>
            <a:r>
              <a:rPr lang="en-US" sz="1500" dirty="0" err="1"/>
              <a:t>wayar</a:t>
            </a:r>
            <a:r>
              <a:rPr lang="en-US" sz="1500" dirty="0"/>
              <a:t> da </a:t>
            </a:r>
            <a:r>
              <a:rPr lang="en-US" sz="1500" dirty="0" err="1"/>
              <a:t>kan</a:t>
            </a:r>
            <a:r>
              <a:rPr lang="en-US" sz="1500" dirty="0"/>
              <a:t> </a:t>
            </a:r>
            <a:r>
              <a:rPr lang="en-US" sz="1500" dirty="0" err="1"/>
              <a:t>jamaár</a:t>
            </a:r>
            <a:r>
              <a:rPr lang="en-US" sz="1500" dirty="0"/>
              <a:t> </a:t>
            </a:r>
            <a:r>
              <a:rPr lang="en-US" sz="1500" dirty="0" err="1"/>
              <a:t>Jihar</a:t>
            </a:r>
            <a:r>
              <a:rPr lang="en-US" sz="1500" dirty="0"/>
              <a:t> Gombe da </a:t>
            </a:r>
            <a:r>
              <a:rPr lang="en-US" sz="1500" dirty="0" err="1"/>
              <a:t>sauran</a:t>
            </a:r>
            <a:r>
              <a:rPr lang="en-US" sz="1500" dirty="0"/>
              <a:t> </a:t>
            </a:r>
            <a:r>
              <a:rPr lang="en-US" sz="1500" dirty="0" err="1"/>
              <a:t>masu</a:t>
            </a:r>
            <a:r>
              <a:rPr lang="en-US" sz="1500" dirty="0"/>
              <a:t> </a:t>
            </a:r>
            <a:r>
              <a:rPr lang="en-US" sz="1500" dirty="0" err="1"/>
              <a:t>sha’awar</a:t>
            </a:r>
            <a:r>
              <a:rPr lang="en-US" sz="1500" dirty="0"/>
              <a:t> </a:t>
            </a:r>
            <a:r>
              <a:rPr lang="en-US" sz="1500" dirty="0" err="1"/>
              <a:t>bibiyar</a:t>
            </a:r>
            <a:r>
              <a:rPr lang="en-US" sz="1500" dirty="0"/>
              <a:t> </a:t>
            </a:r>
            <a:r>
              <a:rPr lang="en-US" sz="1500" dirty="0" err="1"/>
              <a:t>kasafin</a:t>
            </a:r>
            <a:r>
              <a:rPr lang="en-US" sz="1500" dirty="0"/>
              <a:t> </a:t>
            </a:r>
            <a:r>
              <a:rPr lang="en-US" sz="1500" dirty="0" err="1"/>
              <a:t>kudin</a:t>
            </a:r>
            <a:r>
              <a:rPr lang="en-US" sz="1500" dirty="0"/>
              <a:t> </a:t>
            </a:r>
            <a:r>
              <a:rPr lang="en-US" sz="1500" dirty="0" err="1"/>
              <a:t>jihar</a:t>
            </a:r>
            <a:r>
              <a:rPr lang="en-US" sz="1500" dirty="0"/>
              <a:t> </a:t>
            </a:r>
            <a:r>
              <a:rPr lang="en-US" sz="1500" dirty="0" err="1"/>
              <a:t>na</a:t>
            </a:r>
            <a:r>
              <a:rPr lang="en-US" sz="1500" dirty="0"/>
              <a:t> </a:t>
            </a:r>
            <a:r>
              <a:rPr lang="en-US" sz="1500" dirty="0" err="1" smtClean="0"/>
              <a:t>shekarar</a:t>
            </a:r>
            <a:r>
              <a:rPr lang="en-US" sz="1500" dirty="0" smtClean="0"/>
              <a:t> 2024</a:t>
            </a:r>
            <a:r>
              <a:rPr lang="en-US" sz="1500" dirty="0"/>
              <a:t>, </a:t>
            </a:r>
            <a:r>
              <a:rPr lang="en-US" sz="1500" dirty="0" err="1"/>
              <a:t>ma’aikatar</a:t>
            </a:r>
            <a:r>
              <a:rPr lang="en-US" sz="1500" dirty="0"/>
              <a:t> </a:t>
            </a:r>
            <a:r>
              <a:rPr lang="en-US" sz="1500" dirty="0" err="1"/>
              <a:t>kasafin</a:t>
            </a:r>
            <a:r>
              <a:rPr lang="en-US" sz="1500" dirty="0"/>
              <a:t> </a:t>
            </a:r>
            <a:r>
              <a:rPr lang="en-US" sz="1500" dirty="0" err="1"/>
              <a:t>kudi</a:t>
            </a:r>
            <a:r>
              <a:rPr lang="en-US" sz="1500" dirty="0"/>
              <a:t> da </a:t>
            </a:r>
            <a:r>
              <a:rPr lang="en-US" sz="1500" dirty="0" err="1"/>
              <a:t>tsare</a:t>
            </a:r>
            <a:r>
              <a:rPr lang="en-US" sz="1500" dirty="0"/>
              <a:t>-stare </a:t>
            </a:r>
            <a:r>
              <a:rPr lang="en-US" sz="1500" dirty="0" err="1"/>
              <a:t>tayi</a:t>
            </a:r>
            <a:r>
              <a:rPr lang="en-US" sz="1500" dirty="0"/>
              <a:t> </a:t>
            </a:r>
            <a:r>
              <a:rPr lang="en-US" sz="1500" dirty="0" err="1"/>
              <a:t>wannar</a:t>
            </a:r>
            <a:r>
              <a:rPr lang="en-US" sz="1500" dirty="0"/>
              <a:t> </a:t>
            </a:r>
            <a:r>
              <a:rPr lang="en-US" sz="1500" dirty="0" err="1"/>
              <a:t>gajeriyar</a:t>
            </a:r>
            <a:r>
              <a:rPr lang="en-US" sz="1500" dirty="0"/>
              <a:t> </a:t>
            </a:r>
            <a:r>
              <a:rPr lang="en-US" sz="1500" dirty="0" err="1"/>
              <a:t>wallafa</a:t>
            </a:r>
            <a:r>
              <a:rPr lang="en-US" sz="1500" dirty="0"/>
              <a:t> </a:t>
            </a:r>
            <a:r>
              <a:rPr lang="en-US" sz="1500" dirty="0" err="1"/>
              <a:t>domin</a:t>
            </a:r>
            <a:r>
              <a:rPr lang="en-US" sz="1500" dirty="0"/>
              <a:t> </a:t>
            </a:r>
            <a:r>
              <a:rPr lang="en-US" sz="1500" dirty="0" err="1"/>
              <a:t>ilmantar</a:t>
            </a:r>
            <a:r>
              <a:rPr lang="en-US" sz="1500" dirty="0"/>
              <a:t> da </a:t>
            </a:r>
            <a:r>
              <a:rPr lang="en-US" sz="1500" dirty="0" err="1"/>
              <a:t>jama’a</a:t>
            </a:r>
            <a:r>
              <a:rPr lang="en-US" sz="1500" dirty="0"/>
              <a:t> </a:t>
            </a:r>
            <a:r>
              <a:rPr lang="en-US" sz="1500" dirty="0" err="1"/>
              <a:t>sha’anin</a:t>
            </a:r>
            <a:r>
              <a:rPr lang="en-US" sz="1500" dirty="0"/>
              <a:t> </a:t>
            </a:r>
            <a:r>
              <a:rPr lang="en-US" sz="1500" dirty="0" err="1"/>
              <a:t>kasafin</a:t>
            </a:r>
            <a:r>
              <a:rPr lang="en-US" sz="1500" dirty="0"/>
              <a:t> </a:t>
            </a:r>
            <a:r>
              <a:rPr lang="en-US" sz="1500" dirty="0" err="1"/>
              <a:t>kudin</a:t>
            </a:r>
            <a:r>
              <a:rPr lang="en-US" sz="1500" dirty="0"/>
              <a:t> </a:t>
            </a:r>
            <a:r>
              <a:rPr lang="en-US" sz="1500" dirty="0" err="1"/>
              <a:t>Gwamnatin</a:t>
            </a:r>
            <a:r>
              <a:rPr lang="en-US" sz="1500" dirty="0"/>
              <a:t> </a:t>
            </a:r>
            <a:r>
              <a:rPr lang="en-US" sz="1500" dirty="0" err="1"/>
              <a:t>jihar</a:t>
            </a:r>
            <a:r>
              <a:rPr lang="en-US" sz="1500" dirty="0"/>
              <a:t> Gombe </a:t>
            </a:r>
            <a:r>
              <a:rPr lang="en-US" sz="1500" dirty="0" err="1" smtClean="0"/>
              <a:t>daga</a:t>
            </a:r>
            <a:r>
              <a:rPr lang="en-US" sz="1500" dirty="0" smtClean="0"/>
              <a:t> </a:t>
            </a:r>
            <a:r>
              <a:rPr lang="en-US" sz="1500" dirty="0" err="1"/>
              <a:t>shekara</a:t>
            </a:r>
            <a:r>
              <a:rPr lang="en-US" sz="1500" dirty="0"/>
              <a:t> </a:t>
            </a:r>
            <a:r>
              <a:rPr lang="en-US" sz="1500" dirty="0" err="1"/>
              <a:t>zuwa</a:t>
            </a:r>
            <a:r>
              <a:rPr lang="en-US" sz="1500" dirty="0"/>
              <a:t> </a:t>
            </a:r>
            <a:r>
              <a:rPr lang="en-US" sz="1500" dirty="0" err="1"/>
              <a:t>shekara</a:t>
            </a:r>
            <a:r>
              <a:rPr lang="en-US" sz="1500" dirty="0"/>
              <a:t>, ta </a:t>
            </a:r>
            <a:r>
              <a:rPr lang="en-US" sz="1500" dirty="0" err="1" smtClean="0"/>
              <a:t>hanyar</a:t>
            </a:r>
            <a:r>
              <a:rPr lang="en-US" sz="1500" dirty="0" smtClean="0"/>
              <a:t> </a:t>
            </a:r>
            <a:r>
              <a:rPr lang="en-US" sz="1500" dirty="0" err="1" smtClean="0"/>
              <a:t>samar</a:t>
            </a:r>
            <a:r>
              <a:rPr lang="en-US" sz="1500" dirty="0" smtClean="0"/>
              <a:t> </a:t>
            </a:r>
            <a:r>
              <a:rPr lang="en-US" sz="1500" dirty="0"/>
              <a:t>da </a:t>
            </a:r>
            <a:r>
              <a:rPr lang="en-US" sz="1500" dirty="0" err="1"/>
              <a:t>bayani</a:t>
            </a:r>
            <a:r>
              <a:rPr lang="en-US" sz="1500" dirty="0"/>
              <a:t> </a:t>
            </a:r>
            <a:r>
              <a:rPr lang="en-US" sz="1500" dirty="0" err="1"/>
              <a:t>akan</a:t>
            </a:r>
            <a:r>
              <a:rPr lang="en-US" sz="1500" dirty="0"/>
              <a:t> </a:t>
            </a:r>
            <a:r>
              <a:rPr lang="en-US" sz="1500" dirty="0" err="1"/>
              <a:t>kasafin</a:t>
            </a:r>
            <a:r>
              <a:rPr lang="en-US" sz="1500" dirty="0"/>
              <a:t> </a:t>
            </a:r>
            <a:r>
              <a:rPr lang="en-US" sz="1500" dirty="0" err="1"/>
              <a:t>kudin</a:t>
            </a:r>
            <a:r>
              <a:rPr lang="en-US" sz="1500" dirty="0"/>
              <a:t> </a:t>
            </a:r>
            <a:r>
              <a:rPr lang="en-US" sz="1500" dirty="0" err="1"/>
              <a:t>musamman</a:t>
            </a:r>
            <a:r>
              <a:rPr lang="en-US" sz="1500" dirty="0"/>
              <a:t> </a:t>
            </a:r>
            <a:r>
              <a:rPr lang="en-US" sz="1500" dirty="0" err="1"/>
              <a:t>akan</a:t>
            </a:r>
            <a:r>
              <a:rPr lang="en-US" sz="1500" dirty="0"/>
              <a:t> </a:t>
            </a:r>
            <a:r>
              <a:rPr lang="en-US" sz="1500" dirty="0" err="1"/>
              <a:t>hasashen</a:t>
            </a:r>
            <a:r>
              <a:rPr lang="en-US" sz="1500" dirty="0"/>
              <a:t> da </a:t>
            </a:r>
            <a:r>
              <a:rPr lang="en-US" sz="1500" dirty="0" err="1"/>
              <a:t>ake</a:t>
            </a:r>
            <a:r>
              <a:rPr lang="en-US" sz="1500" dirty="0"/>
              <a:t> </a:t>
            </a:r>
            <a:r>
              <a:rPr lang="en-US" sz="1500" dirty="0" err="1"/>
              <a:t>dashi</a:t>
            </a:r>
            <a:r>
              <a:rPr lang="en-US" sz="1500" dirty="0"/>
              <a:t> </a:t>
            </a:r>
            <a:r>
              <a:rPr lang="en-US" sz="1500" dirty="0" err="1"/>
              <a:t>akan</a:t>
            </a:r>
            <a:r>
              <a:rPr lang="en-US" sz="1500" dirty="0"/>
              <a:t> </a:t>
            </a:r>
            <a:r>
              <a:rPr lang="en-US" sz="1500" dirty="0" err="1"/>
              <a:t>nawa</a:t>
            </a:r>
            <a:r>
              <a:rPr lang="en-US" sz="1500" dirty="0"/>
              <a:t> </a:t>
            </a:r>
            <a:r>
              <a:rPr lang="en-US" sz="1500" dirty="0" err="1"/>
              <a:t>ake</a:t>
            </a:r>
            <a:r>
              <a:rPr lang="en-US" sz="1500" dirty="0"/>
              <a:t> saran </a:t>
            </a:r>
            <a:r>
              <a:rPr lang="en-US" sz="1500" dirty="0" err="1"/>
              <a:t>samu</a:t>
            </a:r>
            <a:r>
              <a:rPr lang="en-US" sz="1500" dirty="0"/>
              <a:t>, </a:t>
            </a:r>
            <a:r>
              <a:rPr lang="en-US" sz="1500" dirty="0" err="1"/>
              <a:t>daga</a:t>
            </a:r>
            <a:r>
              <a:rPr lang="en-US" sz="1500" dirty="0"/>
              <a:t> </a:t>
            </a:r>
            <a:r>
              <a:rPr lang="en-US" sz="1500" dirty="0" err="1"/>
              <a:t>wadanne</a:t>
            </a:r>
            <a:r>
              <a:rPr lang="en-US" sz="1500" dirty="0"/>
              <a:t> </a:t>
            </a:r>
            <a:r>
              <a:rPr lang="en-US" sz="1500" dirty="0" err="1"/>
              <a:t>hanyoyi</a:t>
            </a:r>
            <a:r>
              <a:rPr lang="en-US" sz="1500" dirty="0"/>
              <a:t>, </a:t>
            </a:r>
            <a:r>
              <a:rPr lang="en-US" sz="1500" dirty="0" err="1"/>
              <a:t>kuma</a:t>
            </a:r>
            <a:r>
              <a:rPr lang="en-US" sz="1500" dirty="0"/>
              <a:t> ta </a:t>
            </a:r>
            <a:r>
              <a:rPr lang="en-US" sz="1500" dirty="0" err="1"/>
              <a:t>yaya</a:t>
            </a:r>
            <a:r>
              <a:rPr lang="en-US" sz="1500" dirty="0"/>
              <a:t> </a:t>
            </a:r>
            <a:r>
              <a:rPr lang="en-US" sz="1500" dirty="0" err="1"/>
              <a:t>za’ayi</a:t>
            </a:r>
            <a:r>
              <a:rPr lang="en-US" sz="1500" dirty="0"/>
              <a:t> </a:t>
            </a:r>
            <a:r>
              <a:rPr lang="en-US" sz="1500" dirty="0" err="1"/>
              <a:t>amfani</a:t>
            </a:r>
            <a:r>
              <a:rPr lang="en-US" sz="1500" dirty="0"/>
              <a:t> da </a:t>
            </a:r>
            <a:r>
              <a:rPr lang="en-US" sz="1500" dirty="0" err="1"/>
              <a:t>kudaden</a:t>
            </a:r>
            <a:r>
              <a:rPr lang="en-US" sz="1500" dirty="0"/>
              <a:t> da aka </a:t>
            </a:r>
            <a:r>
              <a:rPr lang="en-US" sz="1500" dirty="0" err="1"/>
              <a:t>samu</a:t>
            </a:r>
            <a:r>
              <a:rPr lang="en-US" sz="1500" dirty="0"/>
              <a:t>. Yana </a:t>
            </a:r>
            <a:r>
              <a:rPr lang="en-US" sz="1500" dirty="0" err="1"/>
              <a:t>da</a:t>
            </a:r>
            <a:r>
              <a:rPr lang="en-US" sz="1500" dirty="0"/>
              <a:t> </a:t>
            </a:r>
            <a:r>
              <a:rPr lang="en-US" sz="1500" dirty="0" err="1"/>
              <a:t>matukar</a:t>
            </a:r>
            <a:r>
              <a:rPr lang="en-US" sz="1500" dirty="0"/>
              <a:t> </a:t>
            </a:r>
            <a:r>
              <a:rPr lang="en-US" sz="1500" dirty="0" err="1"/>
              <a:t>muhimmanci</a:t>
            </a:r>
            <a:r>
              <a:rPr lang="en-US" sz="1500" dirty="0"/>
              <a:t> </a:t>
            </a:r>
            <a:r>
              <a:rPr lang="en-US" sz="1500" dirty="0" err="1"/>
              <a:t>ga</a:t>
            </a:r>
            <a:r>
              <a:rPr lang="en-US" sz="1500" dirty="0"/>
              <a:t> </a:t>
            </a:r>
            <a:r>
              <a:rPr lang="en-US" sz="1500" dirty="0" err="1"/>
              <a:t>jama’a</a:t>
            </a:r>
            <a:r>
              <a:rPr lang="en-US" sz="1500" dirty="0"/>
              <a:t>.</a:t>
            </a:r>
          </a:p>
          <a:p>
            <a:r>
              <a:rPr lang="en-US" sz="1500" dirty="0" err="1"/>
              <a:t>Manufar</a:t>
            </a:r>
            <a:r>
              <a:rPr lang="en-US" sz="1500" dirty="0"/>
              <a:t> </a:t>
            </a:r>
            <a:r>
              <a:rPr lang="en-US" sz="1500" dirty="0" err="1"/>
              <a:t>wannar</a:t>
            </a:r>
            <a:r>
              <a:rPr lang="en-US" sz="1500" dirty="0"/>
              <a:t> </a:t>
            </a:r>
            <a:r>
              <a:rPr lang="en-US" sz="1500" dirty="0" err="1"/>
              <a:t>wallafa</a:t>
            </a:r>
            <a:r>
              <a:rPr lang="en-US" sz="1500" dirty="0"/>
              <a:t> shine </a:t>
            </a:r>
            <a:r>
              <a:rPr lang="en-US" sz="1500" dirty="0" err="1"/>
              <a:t>jama’a</a:t>
            </a:r>
            <a:r>
              <a:rPr lang="en-US" sz="1500" dirty="0"/>
              <a:t> </a:t>
            </a:r>
            <a:r>
              <a:rPr lang="en-US" sz="1500" dirty="0" err="1"/>
              <a:t>da</a:t>
            </a:r>
            <a:r>
              <a:rPr lang="en-US" sz="1500" dirty="0"/>
              <a:t> </a:t>
            </a:r>
            <a:r>
              <a:rPr lang="en-US" sz="1500" dirty="0" err="1"/>
              <a:t>sauran</a:t>
            </a:r>
            <a:r>
              <a:rPr lang="en-US" sz="1500" dirty="0"/>
              <a:t> </a:t>
            </a:r>
            <a:r>
              <a:rPr lang="en-US" sz="1500" dirty="0" err="1"/>
              <a:t>masu</a:t>
            </a:r>
            <a:r>
              <a:rPr lang="en-US" sz="1500" dirty="0"/>
              <a:t> </a:t>
            </a:r>
            <a:r>
              <a:rPr lang="en-US" sz="1500" dirty="0" err="1"/>
              <a:t>ruwa</a:t>
            </a:r>
            <a:r>
              <a:rPr lang="en-US" sz="1500" dirty="0"/>
              <a:t> </a:t>
            </a:r>
            <a:r>
              <a:rPr lang="en-US" sz="1500" dirty="0" err="1"/>
              <a:t>da</a:t>
            </a:r>
            <a:r>
              <a:rPr lang="en-US" sz="1500" dirty="0"/>
              <a:t> </a:t>
            </a:r>
            <a:r>
              <a:rPr lang="en-US" sz="1500" dirty="0" err="1"/>
              <a:t>tsaki</a:t>
            </a:r>
            <a:r>
              <a:rPr lang="en-US" sz="1500" dirty="0"/>
              <a:t> </a:t>
            </a:r>
            <a:r>
              <a:rPr lang="en-US" sz="1500" dirty="0" err="1"/>
              <a:t>zasu</a:t>
            </a:r>
            <a:r>
              <a:rPr lang="en-US" sz="1500" dirty="0"/>
              <a:t> </a:t>
            </a:r>
            <a:r>
              <a:rPr lang="en-US" sz="1500" dirty="0" err="1"/>
              <a:t>samu</a:t>
            </a:r>
            <a:r>
              <a:rPr lang="en-US" sz="1500" dirty="0"/>
              <a:t> </a:t>
            </a:r>
            <a:r>
              <a:rPr lang="en-US" sz="1500" dirty="0" err="1"/>
              <a:t>damar</a:t>
            </a:r>
            <a:r>
              <a:rPr lang="en-US" sz="1500" dirty="0"/>
              <a:t> </a:t>
            </a:r>
            <a:r>
              <a:rPr lang="en-US" sz="1500" dirty="0" err="1"/>
              <a:t>bada</a:t>
            </a:r>
            <a:r>
              <a:rPr lang="en-US" sz="1500" dirty="0"/>
              <a:t> </a:t>
            </a:r>
            <a:r>
              <a:rPr lang="en-US" sz="1500" dirty="0" err="1"/>
              <a:t>tasu</a:t>
            </a:r>
            <a:r>
              <a:rPr lang="en-US" sz="1500" dirty="0"/>
              <a:t> </a:t>
            </a:r>
            <a:r>
              <a:rPr lang="en-US" sz="1500" dirty="0" err="1"/>
              <a:t>gudumawa</a:t>
            </a:r>
            <a:r>
              <a:rPr lang="en-US" sz="1500" dirty="0"/>
              <a:t> </a:t>
            </a:r>
            <a:r>
              <a:rPr lang="en-US" sz="1500" dirty="0" err="1"/>
              <a:t>wajen</a:t>
            </a:r>
            <a:r>
              <a:rPr lang="en-US" sz="1500" dirty="0"/>
              <a:t> </a:t>
            </a:r>
            <a:r>
              <a:rPr lang="en-US" sz="1500" dirty="0" err="1"/>
              <a:t>ganin</a:t>
            </a:r>
            <a:r>
              <a:rPr lang="en-US" sz="1500" dirty="0"/>
              <a:t> </a:t>
            </a:r>
            <a:r>
              <a:rPr lang="en-US" sz="1500" dirty="0" err="1"/>
              <a:t>tsare-tsaren</a:t>
            </a:r>
            <a:r>
              <a:rPr lang="en-US" sz="1500" dirty="0"/>
              <a:t> </a:t>
            </a:r>
            <a:r>
              <a:rPr lang="en-US" sz="1500" dirty="0" err="1"/>
              <a:t>Gwamnati</a:t>
            </a:r>
            <a:r>
              <a:rPr lang="en-US" sz="1500" dirty="0"/>
              <a:t> sun </a:t>
            </a:r>
            <a:r>
              <a:rPr lang="en-US" sz="1500" dirty="0" err="1"/>
              <a:t>tafi</a:t>
            </a:r>
            <a:r>
              <a:rPr lang="en-US" sz="1500" dirty="0"/>
              <a:t> </a:t>
            </a:r>
            <a:r>
              <a:rPr lang="en-US" sz="1500" dirty="0" err="1"/>
              <a:t>yadda</a:t>
            </a:r>
            <a:r>
              <a:rPr lang="en-US" sz="1500" dirty="0"/>
              <a:t> </a:t>
            </a:r>
            <a:r>
              <a:rPr lang="en-US" sz="1500" dirty="0" err="1"/>
              <a:t>yakamata</a:t>
            </a:r>
            <a:r>
              <a:rPr lang="en-US" sz="1500" dirty="0"/>
              <a:t>.</a:t>
            </a:r>
          </a:p>
          <a:p>
            <a:r>
              <a:rPr lang="en-US" sz="1500" dirty="0" err="1"/>
              <a:t>Kasafin</a:t>
            </a:r>
            <a:r>
              <a:rPr lang="en-US" sz="1500" dirty="0"/>
              <a:t> </a:t>
            </a:r>
            <a:r>
              <a:rPr lang="en-US" sz="1500" dirty="0" err="1"/>
              <a:t>kudin</a:t>
            </a:r>
            <a:r>
              <a:rPr lang="en-US" sz="1500" dirty="0"/>
              <a:t> 2024 </a:t>
            </a:r>
            <a:r>
              <a:rPr lang="en-US" sz="1500" dirty="0" err="1"/>
              <a:t>anyi</a:t>
            </a:r>
            <a:r>
              <a:rPr lang="en-US" sz="1500" dirty="0"/>
              <a:t> </a:t>
            </a:r>
            <a:r>
              <a:rPr lang="en-US" sz="1500" dirty="0" err="1"/>
              <a:t>masa</a:t>
            </a:r>
            <a:r>
              <a:rPr lang="en-US" sz="1500" dirty="0"/>
              <a:t> take da </a:t>
            </a:r>
            <a:r>
              <a:rPr lang="en-US" sz="1500" b="1" dirty="0" err="1" smtClean="0"/>
              <a:t>Kasafi</a:t>
            </a:r>
            <a:r>
              <a:rPr lang="en-US" sz="1500" b="1" dirty="0" smtClean="0"/>
              <a:t> </a:t>
            </a:r>
            <a:r>
              <a:rPr lang="en-US" sz="1500" b="1" dirty="0" err="1" smtClean="0"/>
              <a:t>Domin</a:t>
            </a:r>
            <a:r>
              <a:rPr lang="en-US" sz="1500" b="1" dirty="0" smtClean="0"/>
              <a:t> </a:t>
            </a:r>
            <a:r>
              <a:rPr lang="en-US" sz="1500" b="1" dirty="0" err="1" smtClean="0"/>
              <a:t>Cigaba</a:t>
            </a:r>
            <a:r>
              <a:rPr lang="en-US" sz="1500" b="1" dirty="0" smtClean="0"/>
              <a:t> da </a:t>
            </a:r>
            <a:r>
              <a:rPr lang="en-US" sz="1500" b="1" dirty="0" err="1" smtClean="0"/>
              <a:t>Daidato</a:t>
            </a:r>
            <a:r>
              <a:rPr lang="en-US" sz="1500" b="1" dirty="0" smtClean="0"/>
              <a:t> </a:t>
            </a:r>
            <a:r>
              <a:rPr lang="en-US" sz="1500" dirty="0" err="1"/>
              <a:t>wadda</a:t>
            </a:r>
            <a:r>
              <a:rPr lang="en-US" sz="1500" dirty="0"/>
              <a:t> aka </a:t>
            </a:r>
            <a:r>
              <a:rPr lang="en-US" sz="1500" dirty="0" err="1" smtClean="0"/>
              <a:t>tsarashi</a:t>
            </a:r>
            <a:r>
              <a:rPr lang="en-US" sz="1500" dirty="0" smtClean="0"/>
              <a:t> </a:t>
            </a:r>
            <a:r>
              <a:rPr lang="en-US" sz="1500" dirty="0" err="1" smtClean="0"/>
              <a:t>domin</a:t>
            </a:r>
            <a:r>
              <a:rPr lang="en-US" sz="1500" dirty="0" smtClean="0"/>
              <a:t> </a:t>
            </a:r>
            <a:r>
              <a:rPr lang="en-US" sz="1500" dirty="0" err="1"/>
              <a:t>dorawa</a:t>
            </a:r>
            <a:r>
              <a:rPr lang="en-US" sz="1500" dirty="0"/>
              <a:t> </a:t>
            </a:r>
            <a:r>
              <a:rPr lang="en-US" sz="1500" dirty="0" err="1"/>
              <a:t>akan</a:t>
            </a:r>
            <a:r>
              <a:rPr lang="en-US" sz="1500" dirty="0"/>
              <a:t> </a:t>
            </a:r>
            <a:r>
              <a:rPr lang="en-US" sz="1500" dirty="0" err="1"/>
              <a:t>abubuwan</a:t>
            </a:r>
            <a:r>
              <a:rPr lang="en-US" sz="1500" dirty="0"/>
              <a:t> da aka </a:t>
            </a:r>
            <a:r>
              <a:rPr lang="en-US" sz="1500" dirty="0" err="1"/>
              <a:t>gudanar</a:t>
            </a:r>
            <a:r>
              <a:rPr lang="en-US" sz="1500" dirty="0"/>
              <a:t> a </a:t>
            </a:r>
            <a:r>
              <a:rPr lang="en-US" sz="1500" dirty="0" err="1"/>
              <a:t>shekarar</a:t>
            </a:r>
            <a:r>
              <a:rPr lang="en-US" sz="1500" dirty="0"/>
              <a:t> data </a:t>
            </a:r>
            <a:r>
              <a:rPr lang="en-US" sz="1500" dirty="0" err="1"/>
              <a:t>gabata</a:t>
            </a:r>
            <a:r>
              <a:rPr lang="en-US" sz="1500" dirty="0"/>
              <a:t>, </a:t>
            </a:r>
            <a:r>
              <a:rPr lang="en-US" sz="1500" dirty="0" err="1"/>
              <a:t>wato</a:t>
            </a:r>
            <a:r>
              <a:rPr lang="en-US" sz="1500" dirty="0"/>
              <a:t> 2023.</a:t>
            </a:r>
          </a:p>
        </p:txBody>
      </p:sp>
    </p:spTree>
    <p:extLst>
      <p:ext uri="{BB962C8B-B14F-4D97-AF65-F5344CB8AC3E}">
        <p14:creationId xmlns:p14="http://schemas.microsoft.com/office/powerpoint/2010/main" val="280386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35421" y="2585546"/>
            <a:ext cx="4989559" cy="6243144"/>
          </a:xfrm>
        </p:spPr>
        <p:txBody>
          <a:bodyPr>
            <a:noAutofit/>
          </a:bodyPr>
          <a:lstStyle/>
          <a:p>
            <a:pPr algn="just"/>
            <a:r>
              <a:rPr lang="en-US" sz="1500" b="1" dirty="0" err="1"/>
              <a:t>Kasafin</a:t>
            </a:r>
            <a:r>
              <a:rPr lang="en-US" sz="1500" b="1" dirty="0"/>
              <a:t> </a:t>
            </a:r>
            <a:r>
              <a:rPr lang="en-US" sz="1500" b="1" dirty="0" err="1"/>
              <a:t>Kudi</a:t>
            </a:r>
            <a:r>
              <a:rPr lang="en-US" sz="1500" b="1" dirty="0"/>
              <a:t> </a:t>
            </a:r>
            <a:r>
              <a:rPr lang="en-US" sz="1500" b="1" dirty="0" err="1"/>
              <a:t>Domin</a:t>
            </a:r>
            <a:r>
              <a:rPr lang="en-US" sz="1500" b="1" dirty="0"/>
              <a:t> </a:t>
            </a:r>
            <a:r>
              <a:rPr lang="en-US" sz="1500" b="1" dirty="0" err="1"/>
              <a:t>Al’umma</a:t>
            </a:r>
            <a:r>
              <a:rPr lang="en-US" sz="1500" b="1" dirty="0"/>
              <a:t>: </a:t>
            </a:r>
            <a:r>
              <a:rPr lang="en-US" sz="1500" dirty="0" err="1"/>
              <a:t>wannar</a:t>
            </a:r>
            <a:r>
              <a:rPr lang="en-US" sz="1500" dirty="0"/>
              <a:t> </a:t>
            </a:r>
            <a:r>
              <a:rPr lang="en-US" sz="1500" dirty="0" err="1"/>
              <a:t>wata</a:t>
            </a:r>
            <a:r>
              <a:rPr lang="en-US" sz="1500" dirty="0"/>
              <a:t> </a:t>
            </a:r>
            <a:r>
              <a:rPr lang="en-US" sz="1500" dirty="0" err="1"/>
              <a:t>wallaface</a:t>
            </a:r>
            <a:r>
              <a:rPr lang="en-US" sz="1500" dirty="0"/>
              <a:t> da </a:t>
            </a:r>
            <a:r>
              <a:rPr lang="en-US" sz="1500" dirty="0" err="1"/>
              <a:t>gwamnati</a:t>
            </a:r>
            <a:r>
              <a:rPr lang="en-US" sz="1500" dirty="0"/>
              <a:t> ta </a:t>
            </a:r>
            <a:r>
              <a:rPr lang="en-US" sz="1500" dirty="0" err="1"/>
              <a:t>kanyi</a:t>
            </a:r>
            <a:r>
              <a:rPr lang="en-US" sz="1500" dirty="0"/>
              <a:t> a </a:t>
            </a:r>
            <a:r>
              <a:rPr lang="en-US" sz="1500" dirty="0" err="1"/>
              <a:t>sawwake</a:t>
            </a:r>
            <a:r>
              <a:rPr lang="en-US" sz="1500" dirty="0"/>
              <a:t> </a:t>
            </a:r>
            <a:r>
              <a:rPr lang="en-US" sz="1500" dirty="0" err="1"/>
              <a:t>domin</a:t>
            </a:r>
            <a:r>
              <a:rPr lang="en-US" sz="1500" dirty="0"/>
              <a:t> </a:t>
            </a:r>
            <a:r>
              <a:rPr lang="en-US" sz="1500" dirty="0" err="1"/>
              <a:t>al’umma</a:t>
            </a:r>
            <a:r>
              <a:rPr lang="en-US" sz="1500" dirty="0"/>
              <a:t> </a:t>
            </a:r>
            <a:r>
              <a:rPr lang="en-US" sz="1500" dirty="0" err="1"/>
              <a:t>su</a:t>
            </a:r>
            <a:r>
              <a:rPr lang="en-US" sz="1500" dirty="0"/>
              <a:t> </a:t>
            </a:r>
            <a:r>
              <a:rPr lang="en-US" sz="1500" dirty="0" err="1"/>
              <a:t>fahimci</a:t>
            </a:r>
            <a:r>
              <a:rPr lang="en-US" sz="1500" dirty="0"/>
              <a:t> </a:t>
            </a:r>
            <a:r>
              <a:rPr lang="en-US" sz="1500" dirty="0" err="1"/>
              <a:t>yadda</a:t>
            </a:r>
            <a:r>
              <a:rPr lang="en-US" sz="1500" dirty="0"/>
              <a:t> </a:t>
            </a:r>
            <a:r>
              <a:rPr lang="en-US" sz="1500" dirty="0" err="1"/>
              <a:t>gwamnati</a:t>
            </a:r>
            <a:r>
              <a:rPr lang="en-US" sz="1500" dirty="0"/>
              <a:t> take </a:t>
            </a:r>
            <a:r>
              <a:rPr lang="en-US" sz="1500" dirty="0" err="1"/>
              <a:t>kasafin</a:t>
            </a:r>
            <a:r>
              <a:rPr lang="en-US" sz="1500" dirty="0"/>
              <a:t> </a:t>
            </a:r>
            <a:r>
              <a:rPr lang="en-US" sz="1500" dirty="0" err="1"/>
              <a:t>kudadenta</a:t>
            </a:r>
            <a:r>
              <a:rPr lang="en-US" sz="1500" dirty="0"/>
              <a:t> </a:t>
            </a:r>
            <a:r>
              <a:rPr lang="en-US" sz="1500" dirty="0" err="1"/>
              <a:t>domin</a:t>
            </a:r>
            <a:r>
              <a:rPr lang="en-US" sz="1500" dirty="0"/>
              <a:t> </a:t>
            </a:r>
            <a:r>
              <a:rPr lang="en-US" sz="1500" dirty="0" err="1"/>
              <a:t>k</a:t>
            </a:r>
            <a:r>
              <a:rPr lang="en-US" sz="1500" dirty="0" err="1" smtClean="0"/>
              <a:t>owa</a:t>
            </a:r>
            <a:r>
              <a:rPr lang="en-US" sz="1500" dirty="0" smtClean="0"/>
              <a:t> </a:t>
            </a:r>
            <a:r>
              <a:rPr lang="en-US" sz="1500" dirty="0" err="1"/>
              <a:t>ya</a:t>
            </a:r>
            <a:r>
              <a:rPr lang="en-US" sz="1500" dirty="0"/>
              <a:t> </a:t>
            </a:r>
            <a:r>
              <a:rPr lang="en-US" sz="1500" dirty="0" err="1"/>
              <a:t>fahimci</a:t>
            </a:r>
            <a:r>
              <a:rPr lang="en-US" sz="1500" dirty="0"/>
              <a:t> </a:t>
            </a:r>
            <a:r>
              <a:rPr lang="en-US" sz="1500" dirty="0" err="1"/>
              <a:t>yadda</a:t>
            </a:r>
            <a:r>
              <a:rPr lang="en-US" sz="1500" dirty="0"/>
              <a:t> </a:t>
            </a:r>
            <a:r>
              <a:rPr lang="en-US" sz="1500" dirty="0" err="1"/>
              <a:t>kudaden</a:t>
            </a:r>
            <a:r>
              <a:rPr lang="en-US" sz="1500" dirty="0"/>
              <a:t> </a:t>
            </a:r>
            <a:r>
              <a:rPr lang="en-US" sz="1500" dirty="0" err="1"/>
              <a:t>gwamnati</a:t>
            </a:r>
            <a:r>
              <a:rPr lang="en-US" sz="1500" dirty="0"/>
              <a:t> </a:t>
            </a:r>
            <a:r>
              <a:rPr lang="en-US" sz="1500" dirty="0" err="1"/>
              <a:t>ke</a:t>
            </a:r>
            <a:r>
              <a:rPr lang="en-US" sz="1500" dirty="0"/>
              <a:t> </a:t>
            </a:r>
            <a:r>
              <a:rPr lang="en-US" sz="1500" dirty="0" err="1"/>
              <a:t>amfanar</a:t>
            </a:r>
            <a:r>
              <a:rPr lang="en-US" sz="1500" dirty="0"/>
              <a:t> </a:t>
            </a:r>
            <a:r>
              <a:rPr lang="en-US" sz="1500" dirty="0" err="1"/>
              <a:t>al’umma</a:t>
            </a:r>
            <a:r>
              <a:rPr lang="en-US" sz="1500" dirty="0"/>
              <a:t>. Akan </a:t>
            </a:r>
            <a:r>
              <a:rPr lang="en-US" sz="1500" dirty="0" err="1"/>
              <a:t>wallafashine</a:t>
            </a:r>
            <a:r>
              <a:rPr lang="en-US" sz="1500" dirty="0"/>
              <a:t> ta </a:t>
            </a:r>
            <a:r>
              <a:rPr lang="en-US" sz="1500" dirty="0" smtClean="0"/>
              <a:t>harshen </a:t>
            </a:r>
            <a:r>
              <a:rPr lang="en-US" sz="1500" dirty="0"/>
              <a:t>da </a:t>
            </a:r>
            <a:r>
              <a:rPr lang="en-US" sz="1500" dirty="0" err="1"/>
              <a:t>mutane</a:t>
            </a:r>
            <a:r>
              <a:rPr lang="en-US" sz="1500" dirty="0"/>
              <a:t> </a:t>
            </a:r>
            <a:r>
              <a:rPr lang="en-US" sz="1500" dirty="0" err="1"/>
              <a:t>sukafi</a:t>
            </a:r>
            <a:r>
              <a:rPr lang="en-US" sz="1500" dirty="0"/>
              <a:t> </a:t>
            </a:r>
            <a:r>
              <a:rPr lang="en-US" sz="1500" dirty="0" err="1"/>
              <a:t>fahimta</a:t>
            </a:r>
            <a:r>
              <a:rPr lang="en-US" sz="1500" dirty="0"/>
              <a:t>.</a:t>
            </a:r>
            <a:br>
              <a:rPr lang="en-US" sz="1500" dirty="0"/>
            </a:br>
            <a:r>
              <a:rPr lang="en-US" sz="1500" dirty="0"/>
              <a:t/>
            </a:r>
            <a:br>
              <a:rPr lang="en-US" sz="1500" dirty="0"/>
            </a:br>
            <a:r>
              <a:rPr lang="en-US" sz="1500" b="1" dirty="0" err="1"/>
              <a:t>Kasafin</a:t>
            </a:r>
            <a:r>
              <a:rPr lang="en-US" sz="1500" b="1" dirty="0"/>
              <a:t> </a:t>
            </a:r>
            <a:r>
              <a:rPr lang="en-US" sz="1500" b="1" dirty="0" err="1"/>
              <a:t>Kudi</a:t>
            </a:r>
            <a:r>
              <a:rPr lang="en-US" sz="1500" b="1" dirty="0"/>
              <a:t>: </a:t>
            </a:r>
            <a:r>
              <a:rPr lang="en-US" sz="1500" dirty="0" err="1"/>
              <a:t>wannan</a:t>
            </a:r>
            <a:r>
              <a:rPr lang="en-US" sz="1500" dirty="0"/>
              <a:t> </a:t>
            </a:r>
            <a:r>
              <a:rPr lang="en-US" sz="1500" dirty="0" err="1"/>
              <a:t>wani</a:t>
            </a:r>
            <a:r>
              <a:rPr lang="en-US" sz="1500" dirty="0"/>
              <a:t> </a:t>
            </a:r>
            <a:r>
              <a:rPr lang="en-US" sz="1500" dirty="0" err="1"/>
              <a:t>tsarin</a:t>
            </a:r>
            <a:r>
              <a:rPr lang="en-US" sz="1500" dirty="0"/>
              <a:t> </a:t>
            </a:r>
            <a:r>
              <a:rPr lang="en-US" sz="1500" dirty="0" err="1" smtClean="0"/>
              <a:t>hasashene</a:t>
            </a:r>
            <a:r>
              <a:rPr lang="en-US" sz="1500" dirty="0" smtClean="0"/>
              <a:t> </a:t>
            </a:r>
            <a:r>
              <a:rPr lang="en-US" sz="1500" dirty="0"/>
              <a:t>da </a:t>
            </a:r>
            <a:r>
              <a:rPr lang="en-US" sz="1500" dirty="0" err="1"/>
              <a:t>gwamnati</a:t>
            </a:r>
            <a:r>
              <a:rPr lang="en-US" sz="1500" dirty="0"/>
              <a:t> </a:t>
            </a:r>
            <a:r>
              <a:rPr lang="en-US" sz="1500" dirty="0" err="1"/>
              <a:t>takanyi</a:t>
            </a:r>
            <a:r>
              <a:rPr lang="en-US" sz="1500" dirty="0"/>
              <a:t> </a:t>
            </a:r>
            <a:r>
              <a:rPr lang="en-US" sz="1500" dirty="0" err="1"/>
              <a:t>akan</a:t>
            </a:r>
            <a:r>
              <a:rPr lang="en-US" sz="1500" dirty="0"/>
              <a:t> </a:t>
            </a:r>
            <a:r>
              <a:rPr lang="en-US" sz="1500" dirty="0" err="1"/>
              <a:t>kudaden</a:t>
            </a:r>
            <a:r>
              <a:rPr lang="en-US" sz="1500" dirty="0"/>
              <a:t> da take saran </a:t>
            </a:r>
            <a:r>
              <a:rPr lang="en-US" sz="1500" dirty="0" err="1"/>
              <a:t>samu</a:t>
            </a:r>
            <a:r>
              <a:rPr lang="en-US" sz="1500" dirty="0"/>
              <a:t> da </a:t>
            </a:r>
            <a:r>
              <a:rPr lang="en-US" sz="1500" dirty="0" err="1"/>
              <a:t>kuma</a:t>
            </a:r>
            <a:r>
              <a:rPr lang="en-US" sz="1500" dirty="0"/>
              <a:t> ta </a:t>
            </a:r>
            <a:r>
              <a:rPr lang="en-US" sz="1500" dirty="0" err="1"/>
              <a:t>yadda</a:t>
            </a:r>
            <a:r>
              <a:rPr lang="en-US" sz="1500" dirty="0"/>
              <a:t> </a:t>
            </a:r>
            <a:r>
              <a:rPr lang="en-US" sz="1500" dirty="0" err="1"/>
              <a:t>zata</a:t>
            </a:r>
            <a:r>
              <a:rPr lang="en-US" sz="1500" dirty="0"/>
              <a:t> </a:t>
            </a:r>
            <a:r>
              <a:rPr lang="en-US" sz="1500" dirty="0" err="1"/>
              <a:t>kashesu</a:t>
            </a:r>
            <a:r>
              <a:rPr lang="en-US" sz="1500" dirty="0"/>
              <a:t> </a:t>
            </a:r>
            <a:r>
              <a:rPr lang="en-US" sz="1500" dirty="0" err="1"/>
              <a:t>na</a:t>
            </a:r>
            <a:r>
              <a:rPr lang="en-US" sz="1500" dirty="0"/>
              <a:t> </a:t>
            </a:r>
            <a:r>
              <a:rPr lang="en-US" sz="1500" dirty="0" err="1"/>
              <a:t>tsawon</a:t>
            </a:r>
            <a:r>
              <a:rPr lang="en-US" sz="1500" dirty="0"/>
              <a:t> </a:t>
            </a:r>
            <a:r>
              <a:rPr lang="en-US" sz="1500" dirty="0" err="1"/>
              <a:t>lokaci</a:t>
            </a:r>
            <a:r>
              <a:rPr lang="en-US" sz="1500" dirty="0"/>
              <a:t> </a:t>
            </a:r>
            <a:r>
              <a:rPr lang="en-US" sz="1500" dirty="0" err="1"/>
              <a:t>wanda</a:t>
            </a:r>
            <a:r>
              <a:rPr lang="en-US" sz="1500" dirty="0"/>
              <a:t> </a:t>
            </a:r>
            <a:r>
              <a:rPr lang="en-US" sz="1500" dirty="0" err="1"/>
              <a:t>akan</a:t>
            </a:r>
            <a:r>
              <a:rPr lang="en-US" sz="1500" dirty="0"/>
              <a:t> </a:t>
            </a:r>
            <a:r>
              <a:rPr lang="en-US" sz="1500" dirty="0" err="1"/>
              <a:t>yishi</a:t>
            </a:r>
            <a:r>
              <a:rPr lang="en-US" sz="1500" dirty="0"/>
              <a:t> a </a:t>
            </a:r>
            <a:r>
              <a:rPr lang="en-US" sz="1500" dirty="0" err="1"/>
              <a:t>shekara</a:t>
            </a:r>
            <a:r>
              <a:rPr lang="en-US" sz="1500" dirty="0" smtClean="0"/>
              <a:t>. </a:t>
            </a:r>
            <a:r>
              <a:rPr lang="en-US" sz="1500" dirty="0" err="1" smtClean="0"/>
              <a:t>Tsarine</a:t>
            </a:r>
            <a:r>
              <a:rPr lang="en-US" sz="1500" dirty="0" smtClean="0"/>
              <a:t> </a:t>
            </a:r>
            <a:r>
              <a:rPr lang="en-US" sz="1500" dirty="0" err="1"/>
              <a:t>wanda</a:t>
            </a:r>
            <a:r>
              <a:rPr lang="en-US" sz="1500" dirty="0"/>
              <a:t> </a:t>
            </a:r>
            <a:r>
              <a:rPr lang="en-US" sz="1500" dirty="0" err="1"/>
              <a:t>gwamnati</a:t>
            </a:r>
            <a:r>
              <a:rPr lang="en-US" sz="1500" dirty="0"/>
              <a:t> </a:t>
            </a:r>
            <a:r>
              <a:rPr lang="en-US" sz="1500" dirty="0" err="1"/>
              <a:t>takeyi</a:t>
            </a:r>
            <a:r>
              <a:rPr lang="en-US" sz="1500" dirty="0"/>
              <a:t> </a:t>
            </a:r>
            <a:r>
              <a:rPr lang="en-US" sz="1500" dirty="0" err="1"/>
              <a:t>domin</a:t>
            </a:r>
            <a:r>
              <a:rPr lang="en-US" sz="1500" dirty="0"/>
              <a:t> </a:t>
            </a:r>
            <a:r>
              <a:rPr lang="en-US" sz="1500" dirty="0" err="1" smtClean="0"/>
              <a:t>samar</a:t>
            </a:r>
            <a:r>
              <a:rPr lang="en-US" sz="1500" dirty="0" smtClean="0"/>
              <a:t> </a:t>
            </a:r>
            <a:r>
              <a:rPr lang="en-US" sz="1500" dirty="0"/>
              <a:t>da </a:t>
            </a:r>
            <a:r>
              <a:rPr lang="en-US" sz="1500" dirty="0" err="1"/>
              <a:t>kudaden</a:t>
            </a:r>
            <a:r>
              <a:rPr lang="en-US" sz="1500" dirty="0"/>
              <a:t> </a:t>
            </a:r>
            <a:r>
              <a:rPr lang="en-US" sz="1500" dirty="0" err="1"/>
              <a:t>shiga</a:t>
            </a:r>
            <a:r>
              <a:rPr lang="en-US" sz="1500" dirty="0"/>
              <a:t> da </a:t>
            </a:r>
            <a:r>
              <a:rPr lang="en-US" sz="1500" dirty="0" err="1"/>
              <a:t>kuma</a:t>
            </a:r>
            <a:r>
              <a:rPr lang="en-US" sz="1500" dirty="0"/>
              <a:t> ta </a:t>
            </a:r>
            <a:r>
              <a:rPr lang="en-US" sz="1500" dirty="0" err="1"/>
              <a:t>yadda</a:t>
            </a:r>
            <a:r>
              <a:rPr lang="en-US" sz="1500" dirty="0"/>
              <a:t> </a:t>
            </a:r>
            <a:r>
              <a:rPr lang="en-US" sz="1500" dirty="0" err="1"/>
              <a:t>za’a</a:t>
            </a:r>
            <a:r>
              <a:rPr lang="en-US" sz="1500" dirty="0"/>
              <a:t> </a:t>
            </a:r>
            <a:r>
              <a:rPr lang="en-US" sz="1500" dirty="0" err="1"/>
              <a:t>kashesu</a:t>
            </a:r>
            <a:r>
              <a:rPr lang="en-US" sz="1500" dirty="0"/>
              <a:t> </a:t>
            </a:r>
            <a:r>
              <a:rPr lang="en-US" sz="1500" dirty="0" err="1"/>
              <a:t>akan</a:t>
            </a:r>
            <a:r>
              <a:rPr lang="en-US" sz="1500" dirty="0"/>
              <a:t> </a:t>
            </a:r>
            <a:r>
              <a:rPr lang="en-US" sz="1500" dirty="0" err="1"/>
              <a:t>ayyuka</a:t>
            </a:r>
            <a:r>
              <a:rPr lang="en-US" sz="1500" dirty="0"/>
              <a:t> da </a:t>
            </a:r>
            <a:r>
              <a:rPr lang="en-US" sz="1500" dirty="0" err="1"/>
              <a:t>manufofin</a:t>
            </a:r>
            <a:r>
              <a:rPr lang="en-US" sz="1500" dirty="0"/>
              <a:t> </a:t>
            </a:r>
            <a:r>
              <a:rPr lang="en-US" sz="1500" dirty="0" err="1"/>
              <a:t>gwamnati</a:t>
            </a:r>
            <a:r>
              <a:rPr lang="en-US" sz="1500" dirty="0"/>
              <a:t> </a:t>
            </a:r>
            <a:r>
              <a:rPr lang="en-US" sz="1500" dirty="0" err="1"/>
              <a:t>domin</a:t>
            </a:r>
            <a:r>
              <a:rPr lang="en-US" sz="1500" dirty="0"/>
              <a:t> </a:t>
            </a:r>
            <a:r>
              <a:rPr lang="en-US" sz="1500" dirty="0" err="1"/>
              <a:t>al’umma</a:t>
            </a:r>
            <a:r>
              <a:rPr lang="en-US" sz="1500" dirty="0"/>
              <a:t>  </a:t>
            </a:r>
            <a:br>
              <a:rPr lang="en-US" sz="1500" dirty="0"/>
            </a:br>
            <a:r>
              <a:rPr lang="en-US" sz="1500" dirty="0"/>
              <a:t/>
            </a:r>
            <a:br>
              <a:rPr lang="en-US" sz="1500" dirty="0"/>
            </a:br>
            <a:r>
              <a:rPr lang="en-US" sz="1500" b="1" dirty="0" err="1"/>
              <a:t>kudin</a:t>
            </a:r>
            <a:r>
              <a:rPr lang="en-US" sz="1500" b="1" dirty="0"/>
              <a:t> Shiga: </a:t>
            </a:r>
            <a:r>
              <a:rPr lang="en-US" sz="1500" dirty="0" err="1"/>
              <a:t>wadannan</a:t>
            </a:r>
            <a:r>
              <a:rPr lang="en-US" sz="1500" dirty="0"/>
              <a:t> </a:t>
            </a:r>
            <a:r>
              <a:rPr lang="en-US" sz="1500" dirty="0" err="1"/>
              <a:t>wasu</a:t>
            </a:r>
            <a:r>
              <a:rPr lang="en-US" sz="1500" dirty="0"/>
              <a:t> </a:t>
            </a:r>
            <a:r>
              <a:rPr lang="en-US" sz="1500" dirty="0" err="1"/>
              <a:t>kudine</a:t>
            </a:r>
            <a:r>
              <a:rPr lang="en-US" sz="1500" dirty="0"/>
              <a:t> da </a:t>
            </a:r>
            <a:r>
              <a:rPr lang="en-US" sz="1500" dirty="0" err="1"/>
              <a:t>gwamnati</a:t>
            </a:r>
            <a:r>
              <a:rPr lang="en-US" sz="1500" dirty="0"/>
              <a:t> take da </a:t>
            </a:r>
            <a:r>
              <a:rPr lang="en-US" sz="1500" dirty="0" err="1"/>
              <a:t>kwarin</a:t>
            </a:r>
            <a:r>
              <a:rPr lang="en-US" sz="1500" dirty="0"/>
              <a:t> </a:t>
            </a:r>
            <a:r>
              <a:rPr lang="en-US" sz="1500" dirty="0" err="1"/>
              <a:t>gwiwar</a:t>
            </a:r>
            <a:r>
              <a:rPr lang="en-US" sz="1500" dirty="0"/>
              <a:t> </a:t>
            </a:r>
            <a:r>
              <a:rPr lang="en-US" sz="1500" dirty="0" err="1"/>
              <a:t>zata</a:t>
            </a:r>
            <a:r>
              <a:rPr lang="en-US" sz="1500" dirty="0"/>
              <a:t> </a:t>
            </a:r>
            <a:r>
              <a:rPr lang="en-US" sz="1500" dirty="0" err="1"/>
              <a:t>samu</a:t>
            </a:r>
            <a:r>
              <a:rPr lang="en-US" sz="1500" dirty="0"/>
              <a:t> a </a:t>
            </a:r>
            <a:r>
              <a:rPr lang="en-US" sz="1500" dirty="0" err="1"/>
              <a:t>shekara</a:t>
            </a:r>
            <a:r>
              <a:rPr lang="en-US" sz="1500" dirty="0"/>
              <a:t>. Ana </a:t>
            </a:r>
            <a:r>
              <a:rPr lang="en-US" sz="1500" dirty="0" err="1"/>
              <a:t>samun</a:t>
            </a:r>
            <a:r>
              <a:rPr lang="en-US" sz="1500" dirty="0"/>
              <a:t> </a:t>
            </a:r>
            <a:r>
              <a:rPr lang="en-US" sz="1500" dirty="0" err="1"/>
              <a:t>kudinne</a:t>
            </a:r>
            <a:r>
              <a:rPr lang="en-US" sz="1500" dirty="0"/>
              <a:t> </a:t>
            </a:r>
            <a:r>
              <a:rPr lang="en-US" sz="1500" dirty="0" err="1"/>
              <a:t>daga</a:t>
            </a:r>
            <a:r>
              <a:rPr lang="en-US" sz="1500" dirty="0"/>
              <a:t> </a:t>
            </a:r>
            <a:r>
              <a:rPr lang="en-US" sz="1500" dirty="0" err="1"/>
              <a:t>rabonnin</a:t>
            </a:r>
            <a:r>
              <a:rPr lang="en-US" sz="1500" dirty="0"/>
              <a:t> </a:t>
            </a:r>
            <a:r>
              <a:rPr lang="en-US" sz="1500" dirty="0" err="1"/>
              <a:t>gwamnatin</a:t>
            </a:r>
            <a:r>
              <a:rPr lang="en-US" sz="1500" dirty="0"/>
              <a:t> </a:t>
            </a:r>
            <a:r>
              <a:rPr lang="en-US" sz="1500" dirty="0" err="1"/>
              <a:t>tarayya</a:t>
            </a:r>
            <a:r>
              <a:rPr lang="en-US" sz="1500" dirty="0"/>
              <a:t>, </a:t>
            </a:r>
            <a:r>
              <a:rPr lang="en-US" sz="1500" dirty="0" err="1"/>
              <a:t>harajin</a:t>
            </a:r>
            <a:r>
              <a:rPr lang="en-US" sz="1500" dirty="0"/>
              <a:t> </a:t>
            </a:r>
            <a:r>
              <a:rPr lang="en-US" sz="1500" dirty="0" err="1"/>
              <a:t>cikin</a:t>
            </a:r>
            <a:r>
              <a:rPr lang="en-US" sz="1500" dirty="0"/>
              <a:t> </a:t>
            </a:r>
            <a:r>
              <a:rPr lang="en-US" sz="1500" dirty="0" err="1"/>
              <a:t>gida</a:t>
            </a:r>
            <a:r>
              <a:rPr lang="en-US" sz="1500" dirty="0"/>
              <a:t>, </a:t>
            </a:r>
            <a:r>
              <a:rPr lang="en-US" sz="1500" dirty="0" err="1"/>
              <a:t>tallafi</a:t>
            </a:r>
            <a:r>
              <a:rPr lang="en-US" sz="1500" dirty="0"/>
              <a:t> </a:t>
            </a:r>
            <a:r>
              <a:rPr lang="en-US" sz="1500" dirty="0" err="1"/>
              <a:t>daga</a:t>
            </a:r>
            <a:r>
              <a:rPr lang="en-US" sz="1500" dirty="0"/>
              <a:t> </a:t>
            </a:r>
            <a:r>
              <a:rPr lang="en-US" sz="1500" dirty="0" err="1"/>
              <a:t>ciki</a:t>
            </a:r>
            <a:r>
              <a:rPr lang="en-US" sz="1500" dirty="0"/>
              <a:t> </a:t>
            </a:r>
            <a:r>
              <a:rPr lang="en-US" sz="1500" dirty="0" smtClean="0"/>
              <a:t>da </a:t>
            </a:r>
            <a:r>
              <a:rPr lang="en-US" sz="1500" dirty="0" err="1" smtClean="0"/>
              <a:t>wajen</a:t>
            </a:r>
            <a:r>
              <a:rPr lang="en-US" sz="1500" dirty="0" smtClean="0"/>
              <a:t> </a:t>
            </a:r>
            <a:r>
              <a:rPr lang="en-US" sz="1500" dirty="0" err="1"/>
              <a:t>kasa</a:t>
            </a:r>
            <a:r>
              <a:rPr lang="en-US" sz="1500" dirty="0"/>
              <a:t>, </a:t>
            </a:r>
            <a:r>
              <a:rPr lang="en-US" sz="1500" dirty="0" err="1"/>
              <a:t>tara</a:t>
            </a:r>
            <a:r>
              <a:rPr lang="en-US" sz="1500" dirty="0"/>
              <a:t>, da </a:t>
            </a:r>
            <a:r>
              <a:rPr lang="en-US" sz="1500" dirty="0" err="1"/>
              <a:t>sauransu</a:t>
            </a:r>
            <a:r>
              <a:rPr lang="en-US" sz="1500" dirty="0"/>
              <a:t>.</a:t>
            </a:r>
            <a:br>
              <a:rPr lang="en-US" sz="1500" dirty="0"/>
            </a:br>
            <a:r>
              <a:rPr lang="en-US" sz="1500" dirty="0"/>
              <a:t/>
            </a:r>
            <a:br>
              <a:rPr lang="en-US" sz="1500" dirty="0"/>
            </a:br>
            <a:r>
              <a:rPr lang="en-US" sz="1500" b="1" dirty="0" err="1"/>
              <a:t>Kashe</a:t>
            </a:r>
            <a:r>
              <a:rPr lang="en-US" sz="1500" b="1" dirty="0"/>
              <a:t> </a:t>
            </a:r>
            <a:r>
              <a:rPr lang="en-US" sz="1500" b="1" dirty="0" err="1"/>
              <a:t>Kudi</a:t>
            </a:r>
            <a:r>
              <a:rPr lang="en-US" sz="1500" b="1" dirty="0"/>
              <a:t>: </a:t>
            </a:r>
            <a:r>
              <a:rPr lang="en-US" sz="1500" dirty="0" err="1"/>
              <a:t>wannan</a:t>
            </a:r>
            <a:r>
              <a:rPr lang="en-US" sz="1500" dirty="0"/>
              <a:t> shine </a:t>
            </a:r>
            <a:r>
              <a:rPr lang="en-US" sz="1500" dirty="0" err="1"/>
              <a:t>tsarinda</a:t>
            </a:r>
            <a:r>
              <a:rPr lang="en-US" sz="1500" dirty="0"/>
              <a:t> </a:t>
            </a:r>
            <a:r>
              <a:rPr lang="en-US" sz="1500" dirty="0" err="1"/>
              <a:t>gwamnati</a:t>
            </a:r>
            <a:r>
              <a:rPr lang="en-US" sz="1500" dirty="0"/>
              <a:t> </a:t>
            </a:r>
            <a:r>
              <a:rPr lang="en-US" sz="1500" dirty="0" err="1"/>
              <a:t>takeyi</a:t>
            </a:r>
            <a:r>
              <a:rPr lang="en-US" sz="1500" dirty="0"/>
              <a:t> </a:t>
            </a:r>
            <a:r>
              <a:rPr lang="en-US" sz="1500" dirty="0" err="1"/>
              <a:t>domin</a:t>
            </a:r>
            <a:r>
              <a:rPr lang="en-US" sz="1500" dirty="0"/>
              <a:t> </a:t>
            </a:r>
            <a:r>
              <a:rPr lang="en-US" sz="1500" dirty="0" err="1"/>
              <a:t>sarrafa</a:t>
            </a:r>
            <a:r>
              <a:rPr lang="en-US" sz="1500" dirty="0"/>
              <a:t> </a:t>
            </a:r>
            <a:r>
              <a:rPr lang="en-US" sz="1500" dirty="0" err="1"/>
              <a:t>kudin</a:t>
            </a:r>
            <a:r>
              <a:rPr lang="en-US" sz="1500" dirty="0"/>
              <a:t> da ta </a:t>
            </a:r>
            <a:r>
              <a:rPr lang="en-US" sz="1500" dirty="0" err="1"/>
              <a:t>samu</a:t>
            </a:r>
            <a:r>
              <a:rPr lang="en-US" sz="1500" dirty="0"/>
              <a:t>. </a:t>
            </a:r>
            <a:r>
              <a:rPr lang="en-US" sz="1500" dirty="0" err="1"/>
              <a:t>Kudin</a:t>
            </a:r>
            <a:r>
              <a:rPr lang="en-US" sz="1500" dirty="0"/>
              <a:t> </a:t>
            </a:r>
            <a:r>
              <a:rPr lang="en-US" sz="1500" dirty="0" err="1"/>
              <a:t>akan</a:t>
            </a:r>
            <a:r>
              <a:rPr lang="en-US" sz="1500" dirty="0"/>
              <a:t> </a:t>
            </a:r>
            <a:r>
              <a:rPr lang="en-US" sz="1500" dirty="0" err="1"/>
              <a:t>kashesu</a:t>
            </a:r>
            <a:r>
              <a:rPr lang="en-US" sz="1500" dirty="0"/>
              <a:t> ne </a:t>
            </a:r>
            <a:r>
              <a:rPr lang="en-US" sz="1500" dirty="0" err="1"/>
              <a:t>amadadin</a:t>
            </a:r>
            <a:r>
              <a:rPr lang="en-US" sz="1500" dirty="0"/>
              <a:t> </a:t>
            </a:r>
            <a:r>
              <a:rPr lang="en-US" sz="1500" dirty="0" err="1"/>
              <a:t>al’umma</a:t>
            </a:r>
            <a:r>
              <a:rPr lang="en-US" sz="1500" dirty="0"/>
              <a:t> ta </a:t>
            </a:r>
            <a:r>
              <a:rPr lang="en-US" sz="1500" dirty="0" err="1"/>
              <a:t>hayoyi</a:t>
            </a:r>
            <a:r>
              <a:rPr lang="en-US" sz="1500" dirty="0"/>
              <a:t> </a:t>
            </a:r>
            <a:r>
              <a:rPr lang="en-US" sz="1500" dirty="0" err="1"/>
              <a:t>biyu</a:t>
            </a:r>
            <a:r>
              <a:rPr lang="en-US" sz="1500" dirty="0"/>
              <a:t> </a:t>
            </a:r>
            <a:r>
              <a:rPr lang="en-US" sz="1500" dirty="0" err="1"/>
              <a:t>kamar</a:t>
            </a:r>
            <a:r>
              <a:rPr lang="en-US" sz="1500" dirty="0"/>
              <a:t> </a:t>
            </a:r>
            <a:r>
              <a:rPr lang="en-US" sz="1500" dirty="0" err="1"/>
              <a:t>haka</a:t>
            </a:r>
            <a:r>
              <a:rPr lang="en-US" sz="1500" dirty="0"/>
              <a:t>: </a:t>
            </a:r>
            <a:r>
              <a:rPr lang="en-US" sz="1500" dirty="0" err="1"/>
              <a:t>Manyan</a:t>
            </a:r>
            <a:r>
              <a:rPr lang="en-US" sz="1500" dirty="0"/>
              <a:t> </a:t>
            </a:r>
            <a:r>
              <a:rPr lang="en-US" sz="1500" dirty="0" err="1"/>
              <a:t>Ayyuka</a:t>
            </a:r>
            <a:r>
              <a:rPr lang="en-US" sz="1500" dirty="0"/>
              <a:t> da </a:t>
            </a:r>
            <a:r>
              <a:rPr lang="en-US" sz="1500" dirty="0" err="1"/>
              <a:t>Albashi</a:t>
            </a:r>
            <a:r>
              <a:rPr lang="en-US" sz="1500" dirty="0"/>
              <a:t> </a:t>
            </a:r>
            <a:r>
              <a:rPr lang="en-US" sz="1500" dirty="0" smtClean="0"/>
              <a:t>da  </a:t>
            </a:r>
            <a:r>
              <a:rPr lang="en-US" sz="1500" dirty="0" err="1"/>
              <a:t>Alawus</a:t>
            </a:r>
            <a:r>
              <a:rPr lang="en-US" sz="1500" dirty="0"/>
              <a:t>.</a:t>
            </a:r>
            <a:br>
              <a:rPr lang="en-US" sz="1500" dirty="0"/>
            </a:br>
            <a:r>
              <a:rPr lang="en-US" sz="1500" dirty="0"/>
              <a:t/>
            </a:r>
            <a:br>
              <a:rPr lang="en-US" sz="1500" dirty="0"/>
            </a:br>
            <a:r>
              <a:rPr lang="en-US" sz="1500" b="1" dirty="0" err="1"/>
              <a:t>Manyan</a:t>
            </a:r>
            <a:r>
              <a:rPr lang="en-US" sz="1500" b="1" dirty="0"/>
              <a:t> </a:t>
            </a:r>
            <a:r>
              <a:rPr lang="en-US" sz="1500" b="1" dirty="0" err="1"/>
              <a:t>Ayyuka</a:t>
            </a:r>
            <a:r>
              <a:rPr lang="en-US" sz="1500" b="1" dirty="0"/>
              <a:t>: </a:t>
            </a:r>
            <a:r>
              <a:rPr lang="en-US" sz="1500" dirty="0" err="1"/>
              <a:t>wannan</a:t>
            </a:r>
            <a:r>
              <a:rPr lang="en-US" sz="1500" dirty="0"/>
              <a:t> </a:t>
            </a:r>
            <a:r>
              <a:rPr lang="en-US" sz="1500" dirty="0" err="1" smtClean="0"/>
              <a:t>tsarine</a:t>
            </a:r>
            <a:r>
              <a:rPr lang="en-US" sz="1500" dirty="0" smtClean="0"/>
              <a:t> </a:t>
            </a:r>
            <a:r>
              <a:rPr lang="en-US" sz="1500" dirty="0"/>
              <a:t>da </a:t>
            </a:r>
            <a:r>
              <a:rPr lang="en-US" sz="1500" dirty="0" err="1"/>
              <a:t>gwamnati</a:t>
            </a:r>
            <a:r>
              <a:rPr lang="en-US" sz="1500" dirty="0"/>
              <a:t> </a:t>
            </a:r>
            <a:r>
              <a:rPr lang="en-US" sz="1500" dirty="0" err="1"/>
              <a:t>takeyi</a:t>
            </a:r>
            <a:r>
              <a:rPr lang="en-US" sz="1500" dirty="0"/>
              <a:t> </a:t>
            </a:r>
            <a:r>
              <a:rPr lang="en-US" sz="1500" dirty="0" err="1"/>
              <a:t>domin</a:t>
            </a:r>
            <a:r>
              <a:rPr lang="en-US" sz="1500" dirty="0"/>
              <a:t> </a:t>
            </a:r>
            <a:r>
              <a:rPr lang="en-US" sz="1500" dirty="0" err="1"/>
              <a:t>kashe</a:t>
            </a:r>
            <a:r>
              <a:rPr lang="en-US" sz="1500" dirty="0"/>
              <a:t> </a:t>
            </a:r>
            <a:r>
              <a:rPr lang="en-US" sz="1500" dirty="0" err="1"/>
              <a:t>kudi</a:t>
            </a:r>
            <a:r>
              <a:rPr lang="en-US" sz="1500" dirty="0"/>
              <a:t> </a:t>
            </a:r>
            <a:r>
              <a:rPr lang="en-US" sz="1500" dirty="0" err="1"/>
              <a:t>akan</a:t>
            </a:r>
            <a:r>
              <a:rPr lang="en-US" sz="1500" dirty="0"/>
              <a:t> </a:t>
            </a:r>
            <a:r>
              <a:rPr lang="en-US" sz="1500" dirty="0" err="1"/>
              <a:t>manyan</a:t>
            </a:r>
            <a:r>
              <a:rPr lang="en-US" sz="1500" dirty="0"/>
              <a:t> </a:t>
            </a:r>
            <a:r>
              <a:rPr lang="en-US" sz="1500" dirty="0" err="1"/>
              <a:t>ayyuka</a:t>
            </a:r>
            <a:r>
              <a:rPr lang="en-US" sz="1500" dirty="0"/>
              <a:t> </a:t>
            </a:r>
            <a:r>
              <a:rPr lang="en-US" sz="1500" dirty="0" err="1"/>
              <a:t>kamar</a:t>
            </a:r>
            <a:r>
              <a:rPr lang="en-US" sz="1500" dirty="0"/>
              <a:t> </a:t>
            </a:r>
            <a:r>
              <a:rPr lang="en-US" sz="1500" dirty="0" err="1"/>
              <a:t>gina</a:t>
            </a:r>
            <a:r>
              <a:rPr lang="en-US" sz="1500" dirty="0"/>
              <a:t> </a:t>
            </a:r>
            <a:r>
              <a:rPr lang="en-US" sz="1500" dirty="0" err="1"/>
              <a:t>tituna</a:t>
            </a:r>
            <a:r>
              <a:rPr lang="en-US" sz="1500" dirty="0"/>
              <a:t>, da </a:t>
            </a:r>
            <a:r>
              <a:rPr lang="en-US" sz="1500" dirty="0" err="1"/>
              <a:t>sauran</a:t>
            </a:r>
            <a:r>
              <a:rPr lang="en-US" sz="1500" dirty="0"/>
              <a:t> </a:t>
            </a:r>
            <a:r>
              <a:rPr lang="en-US" sz="1500" dirty="0" err="1"/>
              <a:t>gineginen</a:t>
            </a:r>
            <a:r>
              <a:rPr lang="en-US" sz="1500" dirty="0"/>
              <a:t> </a:t>
            </a:r>
            <a:r>
              <a:rPr lang="en-US" sz="1500" dirty="0" err="1"/>
              <a:t>gwamanti</a:t>
            </a:r>
            <a:r>
              <a:rPr lang="en-US" sz="1500" dirty="0"/>
              <a:t>, </a:t>
            </a:r>
            <a:r>
              <a:rPr lang="en-US" sz="1500" dirty="0" err="1"/>
              <a:t>samar</a:t>
            </a:r>
            <a:r>
              <a:rPr lang="en-US" sz="1500" dirty="0"/>
              <a:t> da </a:t>
            </a:r>
            <a:r>
              <a:rPr lang="en-US" sz="1500" dirty="0" err="1"/>
              <a:t>wutan</a:t>
            </a:r>
            <a:r>
              <a:rPr lang="en-US" sz="1500" dirty="0"/>
              <a:t> </a:t>
            </a:r>
            <a:r>
              <a:rPr lang="en-US" sz="1500" dirty="0" err="1"/>
              <a:t>lantarki</a:t>
            </a:r>
            <a:r>
              <a:rPr lang="en-US" sz="1500" dirty="0"/>
              <a:t>, </a:t>
            </a:r>
            <a:r>
              <a:rPr lang="en-US" sz="1500" dirty="0" err="1"/>
              <a:t>samar</a:t>
            </a:r>
            <a:r>
              <a:rPr lang="en-US" sz="1500" dirty="0"/>
              <a:t> da </a:t>
            </a:r>
            <a:r>
              <a:rPr lang="en-US" sz="1500" dirty="0" err="1"/>
              <a:t>motoci</a:t>
            </a:r>
            <a:r>
              <a:rPr lang="en-US" sz="1500" dirty="0"/>
              <a:t>, </a:t>
            </a:r>
            <a:r>
              <a:rPr lang="en-US" sz="1500" dirty="0" err="1"/>
              <a:t>kayan</a:t>
            </a:r>
            <a:r>
              <a:rPr lang="en-US" sz="1500" dirty="0"/>
              <a:t> </a:t>
            </a:r>
            <a:r>
              <a:rPr lang="en-US" sz="1500" dirty="0" err="1"/>
              <a:t>samar</a:t>
            </a:r>
            <a:r>
              <a:rPr lang="en-US" sz="1500" dirty="0"/>
              <a:t> da </a:t>
            </a:r>
            <a:r>
              <a:rPr lang="en-US" sz="1500" dirty="0" err="1"/>
              <a:t>tsaro</a:t>
            </a:r>
            <a:r>
              <a:rPr lang="en-US" sz="1500" dirty="0"/>
              <a:t>, da </a:t>
            </a:r>
            <a:r>
              <a:rPr lang="en-US" sz="1500" dirty="0" err="1"/>
              <a:t>sauransu</a:t>
            </a:r>
            <a:r>
              <a:rPr lang="en-US" sz="1500" dirty="0"/>
              <a:t>.</a:t>
            </a:r>
            <a:br>
              <a:rPr lang="en-US" sz="1500" dirty="0"/>
            </a:br>
            <a:r>
              <a:rPr lang="en-US" sz="1500" dirty="0"/>
              <a:t/>
            </a:r>
            <a:br>
              <a:rPr lang="en-US" sz="1500" dirty="0"/>
            </a:br>
            <a:r>
              <a:rPr lang="en-US" sz="1500" b="1" dirty="0" err="1"/>
              <a:t>Albashi</a:t>
            </a:r>
            <a:r>
              <a:rPr lang="en-US" sz="1500" b="1" dirty="0"/>
              <a:t> da </a:t>
            </a:r>
            <a:r>
              <a:rPr lang="en-US" sz="1500" b="1" dirty="0" err="1"/>
              <a:t>Alawus</a:t>
            </a:r>
            <a:r>
              <a:rPr lang="en-US" sz="1500" b="1" dirty="0"/>
              <a:t>: </a:t>
            </a:r>
            <a:r>
              <a:rPr lang="en-US" sz="1500" dirty="0" err="1"/>
              <a:t>wannan</a:t>
            </a:r>
            <a:r>
              <a:rPr lang="en-US" sz="1500" dirty="0"/>
              <a:t> </a:t>
            </a:r>
            <a:r>
              <a:rPr lang="en-US" sz="1500" dirty="0" err="1"/>
              <a:t>tsarin</a:t>
            </a:r>
            <a:r>
              <a:rPr lang="en-US" sz="1500" dirty="0"/>
              <a:t> </a:t>
            </a:r>
            <a:r>
              <a:rPr lang="en-US" sz="1500" dirty="0" err="1"/>
              <a:t>kashe</a:t>
            </a:r>
            <a:r>
              <a:rPr lang="en-US" sz="1500" dirty="0"/>
              <a:t> </a:t>
            </a:r>
            <a:r>
              <a:rPr lang="en-US" sz="1500" dirty="0" err="1"/>
              <a:t>kudine</a:t>
            </a:r>
            <a:r>
              <a:rPr lang="en-US" sz="1500" dirty="0"/>
              <a:t> da </a:t>
            </a:r>
            <a:r>
              <a:rPr lang="en-US" sz="1500" dirty="0" err="1"/>
              <a:t>gwamanti</a:t>
            </a:r>
            <a:r>
              <a:rPr lang="en-US" sz="1500" dirty="0"/>
              <a:t> </a:t>
            </a:r>
            <a:r>
              <a:rPr lang="en-US" sz="1500" dirty="0" err="1"/>
              <a:t>takeyi</a:t>
            </a:r>
            <a:r>
              <a:rPr lang="en-US" sz="1500" dirty="0"/>
              <a:t> </a:t>
            </a:r>
            <a:r>
              <a:rPr lang="en-US" sz="1500" dirty="0" err="1"/>
              <a:t>akan</a:t>
            </a:r>
            <a:r>
              <a:rPr lang="en-US" sz="1500" dirty="0"/>
              <a:t> </a:t>
            </a:r>
            <a:r>
              <a:rPr lang="en-US" sz="1500" dirty="0" err="1"/>
              <a:t>albashin</a:t>
            </a:r>
            <a:r>
              <a:rPr lang="en-US" sz="1500" dirty="0"/>
              <a:t> </a:t>
            </a:r>
            <a:r>
              <a:rPr lang="en-US" sz="1500" dirty="0" err="1"/>
              <a:t>ma’aikata</a:t>
            </a:r>
            <a:r>
              <a:rPr lang="en-US" sz="1500" dirty="0"/>
              <a:t> da </a:t>
            </a:r>
            <a:r>
              <a:rPr lang="en-US" sz="1500" dirty="0" err="1"/>
              <a:t>alawus</a:t>
            </a:r>
            <a:r>
              <a:rPr lang="en-US" sz="1500" dirty="0"/>
              <a:t> </a:t>
            </a:r>
            <a:r>
              <a:rPr lang="en-US" sz="1500" dirty="0" err="1"/>
              <a:t>na</a:t>
            </a:r>
            <a:r>
              <a:rPr lang="en-US" sz="1500" dirty="0"/>
              <a:t> </a:t>
            </a:r>
            <a:r>
              <a:rPr lang="en-US" sz="1500" dirty="0" err="1"/>
              <a:t>ma’aikata</a:t>
            </a:r>
            <a:r>
              <a:rPr lang="en-US" sz="1500" dirty="0"/>
              <a:t>. </a:t>
            </a:r>
            <a:r>
              <a:rPr lang="en-US" sz="1500" dirty="0" err="1"/>
              <a:t>Akwai</a:t>
            </a:r>
            <a:r>
              <a:rPr lang="en-US" sz="1500" dirty="0"/>
              <a:t> </a:t>
            </a:r>
            <a:r>
              <a:rPr lang="en-US" sz="1500" dirty="0" err="1"/>
              <a:t>kuma</a:t>
            </a:r>
            <a:r>
              <a:rPr lang="en-US" sz="1500" dirty="0"/>
              <a:t> </a:t>
            </a:r>
            <a:r>
              <a:rPr lang="en-US" sz="1500" dirty="0" err="1"/>
              <a:t>kudaden</a:t>
            </a:r>
            <a:r>
              <a:rPr lang="en-US" sz="1500" dirty="0"/>
              <a:t> </a:t>
            </a:r>
            <a:r>
              <a:rPr lang="en-US" sz="1500" dirty="0" err="1"/>
              <a:t>gudanarwa</a:t>
            </a:r>
            <a:r>
              <a:rPr lang="en-US" sz="1500" dirty="0"/>
              <a:t> </a:t>
            </a:r>
            <a:r>
              <a:rPr lang="en-US" sz="1500" dirty="0" err="1"/>
              <a:t>kamar</a:t>
            </a:r>
            <a:r>
              <a:rPr lang="en-US" sz="1500" dirty="0"/>
              <a:t> </a:t>
            </a:r>
            <a:r>
              <a:rPr lang="en-US" sz="1500" dirty="0" err="1"/>
              <a:t>tafiye</a:t>
            </a:r>
            <a:r>
              <a:rPr lang="en-US" sz="1500" dirty="0"/>
              <a:t> </a:t>
            </a:r>
            <a:r>
              <a:rPr lang="en-US" sz="1500" dirty="0" err="1"/>
              <a:t>tafiye</a:t>
            </a:r>
            <a:r>
              <a:rPr lang="en-US" sz="1500" dirty="0"/>
              <a:t>, </a:t>
            </a:r>
            <a:r>
              <a:rPr lang="en-US" sz="1500" dirty="0" err="1"/>
              <a:t>biyan</a:t>
            </a:r>
            <a:r>
              <a:rPr lang="en-US" sz="1500" dirty="0"/>
              <a:t> </a:t>
            </a:r>
            <a:r>
              <a:rPr lang="en-US" sz="1500" dirty="0" err="1"/>
              <a:t>kudin</a:t>
            </a:r>
            <a:r>
              <a:rPr lang="en-US" sz="1500" dirty="0"/>
              <a:t> </a:t>
            </a:r>
            <a:r>
              <a:rPr lang="en-US" sz="1500" dirty="0" err="1"/>
              <a:t>wuta</a:t>
            </a:r>
            <a:r>
              <a:rPr lang="en-US" sz="1500" dirty="0"/>
              <a:t>, </a:t>
            </a:r>
            <a:r>
              <a:rPr lang="en-US" sz="1500" dirty="0" err="1"/>
              <a:t>sayen</a:t>
            </a:r>
            <a:r>
              <a:rPr lang="en-US" sz="1500" dirty="0"/>
              <a:t> </a:t>
            </a:r>
            <a:r>
              <a:rPr lang="en-US" sz="1500" dirty="0" err="1"/>
              <a:t>mayukan</a:t>
            </a:r>
            <a:r>
              <a:rPr lang="en-US" sz="1500" dirty="0"/>
              <a:t> </a:t>
            </a:r>
            <a:r>
              <a:rPr lang="en-US" sz="1500" dirty="0" err="1"/>
              <a:t>motoci</a:t>
            </a:r>
            <a:r>
              <a:rPr lang="en-US" sz="1500" dirty="0"/>
              <a:t> da </a:t>
            </a:r>
            <a:r>
              <a:rPr lang="en-US" sz="1500" dirty="0" err="1"/>
              <a:t>injunan</a:t>
            </a:r>
            <a:r>
              <a:rPr lang="en-US" sz="1500" dirty="0"/>
              <a:t> </a:t>
            </a:r>
            <a:r>
              <a:rPr lang="en-US" sz="1500" dirty="0" err="1"/>
              <a:t>wuta</a:t>
            </a:r>
            <a:r>
              <a:rPr lang="en-US" sz="1500" dirty="0"/>
              <a:t>, </a:t>
            </a:r>
            <a:r>
              <a:rPr lang="en-US" sz="1500" dirty="0" err="1"/>
              <a:t>sayen</a:t>
            </a:r>
            <a:r>
              <a:rPr lang="en-US" sz="1500" dirty="0"/>
              <a:t> </a:t>
            </a:r>
            <a:r>
              <a:rPr lang="en-US" sz="1500" dirty="0" err="1"/>
              <a:t>kayayyakin</a:t>
            </a:r>
            <a:r>
              <a:rPr lang="en-US" sz="1500" dirty="0"/>
              <a:t> </a:t>
            </a:r>
            <a:r>
              <a:rPr lang="en-US" sz="1500" dirty="0" err="1"/>
              <a:t>gudanar</a:t>
            </a:r>
            <a:r>
              <a:rPr lang="en-US" sz="1500" dirty="0"/>
              <a:t> da </a:t>
            </a:r>
            <a:r>
              <a:rPr lang="en-US" sz="1500" dirty="0" err="1"/>
              <a:t>ofis</a:t>
            </a:r>
            <a:r>
              <a:rPr lang="en-US" sz="1500" dirty="0"/>
              <a:t>, </a:t>
            </a:r>
            <a:r>
              <a:rPr lang="en-US" sz="1500" dirty="0" err="1"/>
              <a:t>kananan</a:t>
            </a:r>
            <a:r>
              <a:rPr lang="en-US" sz="1500" dirty="0"/>
              <a:t> </a:t>
            </a:r>
            <a:r>
              <a:rPr lang="en-US" sz="1500" dirty="0" err="1"/>
              <a:t>gyare</a:t>
            </a:r>
            <a:r>
              <a:rPr lang="en-US" sz="1500" dirty="0"/>
              <a:t> </a:t>
            </a:r>
            <a:r>
              <a:rPr lang="en-US" sz="1500" dirty="0" err="1"/>
              <a:t>gyare</a:t>
            </a:r>
            <a:r>
              <a:rPr lang="en-US" sz="1500" dirty="0"/>
              <a:t> da </a:t>
            </a:r>
            <a:r>
              <a:rPr lang="en-US" sz="1500" dirty="0" err="1"/>
              <a:t>sauransu</a:t>
            </a:r>
            <a:r>
              <a:rPr lang="en-US" sz="1500" dirty="0"/>
              <a:t>. </a:t>
            </a:r>
            <a:br>
              <a:rPr lang="en-US" sz="1500" dirty="0"/>
            </a:br>
            <a:r>
              <a:rPr lang="en-US" sz="1500" dirty="0"/>
              <a:t/>
            </a:r>
            <a:br>
              <a:rPr lang="en-US" sz="1500" dirty="0"/>
            </a:br>
            <a:r>
              <a:rPr lang="en-US" sz="1500" b="1" dirty="0" err="1"/>
              <a:t>Bashi</a:t>
            </a:r>
            <a:r>
              <a:rPr lang="en-US" sz="1500" b="1" dirty="0"/>
              <a:t>: </a:t>
            </a:r>
            <a:r>
              <a:rPr lang="en-US" sz="1500" dirty="0" err="1"/>
              <a:t>wannan</a:t>
            </a:r>
            <a:r>
              <a:rPr lang="en-US" sz="1500" dirty="0"/>
              <a:t> </a:t>
            </a:r>
            <a:r>
              <a:rPr lang="en-US" sz="1500" dirty="0" err="1"/>
              <a:t>wani</a:t>
            </a:r>
            <a:r>
              <a:rPr lang="en-US" sz="1500" dirty="0"/>
              <a:t> </a:t>
            </a:r>
            <a:r>
              <a:rPr lang="en-US" sz="1500" dirty="0" err="1" smtClean="0"/>
              <a:t>tsarine</a:t>
            </a:r>
            <a:r>
              <a:rPr lang="en-US" sz="1500" dirty="0" smtClean="0"/>
              <a:t> </a:t>
            </a:r>
            <a:r>
              <a:rPr lang="en-US" sz="1500" dirty="0"/>
              <a:t>da </a:t>
            </a:r>
            <a:r>
              <a:rPr lang="en-US" sz="1500" dirty="0" err="1"/>
              <a:t>gwamnati</a:t>
            </a:r>
            <a:r>
              <a:rPr lang="en-US" sz="1500" dirty="0"/>
              <a:t> </a:t>
            </a:r>
            <a:r>
              <a:rPr lang="en-US" sz="1500" dirty="0" err="1"/>
              <a:t>takeyi</a:t>
            </a:r>
            <a:r>
              <a:rPr lang="en-US" sz="1500" dirty="0"/>
              <a:t> </a:t>
            </a:r>
            <a:r>
              <a:rPr lang="en-US" sz="1500" dirty="0" err="1"/>
              <a:t>domin</a:t>
            </a:r>
            <a:r>
              <a:rPr lang="en-US" sz="1500" dirty="0"/>
              <a:t> </a:t>
            </a:r>
            <a:r>
              <a:rPr lang="en-US" sz="1500" dirty="0" err="1"/>
              <a:t>ranto</a:t>
            </a:r>
            <a:r>
              <a:rPr lang="en-US" sz="1500" dirty="0"/>
              <a:t> </a:t>
            </a:r>
            <a:r>
              <a:rPr lang="en-US" sz="1500" dirty="0" err="1"/>
              <a:t>kudi</a:t>
            </a:r>
            <a:r>
              <a:rPr lang="en-US" sz="1500" dirty="0"/>
              <a:t> </a:t>
            </a:r>
            <a:r>
              <a:rPr lang="en-US" sz="1500" dirty="0" err="1" smtClean="0"/>
              <a:t>daga</a:t>
            </a:r>
            <a:r>
              <a:rPr lang="en-US" sz="1500" dirty="0" smtClean="0"/>
              <a:t> </a:t>
            </a:r>
            <a:r>
              <a:rPr lang="en-US" sz="1500" dirty="0" err="1"/>
              <a:t>wassu</a:t>
            </a:r>
            <a:r>
              <a:rPr lang="en-US" sz="1500" dirty="0"/>
              <a:t> </a:t>
            </a:r>
            <a:r>
              <a:rPr lang="en-US" sz="1500" dirty="0" err="1"/>
              <a:t>kasashe</a:t>
            </a:r>
            <a:r>
              <a:rPr lang="en-US" sz="1500" dirty="0"/>
              <a:t> </a:t>
            </a:r>
            <a:r>
              <a:rPr lang="en-US" sz="1500" dirty="0" err="1"/>
              <a:t>ko</a:t>
            </a:r>
            <a:r>
              <a:rPr lang="en-US" sz="1500" dirty="0"/>
              <a:t> </a:t>
            </a:r>
            <a:r>
              <a:rPr lang="en-US" sz="1500" dirty="0" err="1"/>
              <a:t>kuma</a:t>
            </a:r>
            <a:r>
              <a:rPr lang="en-US" sz="1500" dirty="0"/>
              <a:t> </a:t>
            </a:r>
            <a:r>
              <a:rPr lang="en-US" sz="1500" dirty="0" err="1"/>
              <a:t>bankunan</a:t>
            </a:r>
            <a:r>
              <a:rPr lang="en-US" sz="1500" dirty="0"/>
              <a:t> </a:t>
            </a:r>
            <a:r>
              <a:rPr lang="en-US" sz="1500" dirty="0" err="1"/>
              <a:t>cikin</a:t>
            </a:r>
            <a:r>
              <a:rPr lang="en-US" sz="1500" dirty="0"/>
              <a:t> </a:t>
            </a:r>
            <a:r>
              <a:rPr lang="en-US" sz="1500" dirty="0" err="1"/>
              <a:t>gida</a:t>
            </a:r>
            <a:r>
              <a:rPr lang="en-US" sz="1500" dirty="0"/>
              <a:t> </a:t>
            </a:r>
            <a:r>
              <a:rPr lang="en-US" sz="1500" dirty="0" err="1"/>
              <a:t>domin</a:t>
            </a:r>
            <a:r>
              <a:rPr lang="en-US" sz="1500" dirty="0"/>
              <a:t> yin </a:t>
            </a:r>
            <a:r>
              <a:rPr lang="en-US" sz="1500" dirty="0" err="1"/>
              <a:t>wassu</a:t>
            </a:r>
            <a:r>
              <a:rPr lang="en-US" sz="1500" dirty="0"/>
              <a:t> </a:t>
            </a:r>
            <a:r>
              <a:rPr lang="en-US" sz="1500" dirty="0" err="1"/>
              <a:t>ayyuka</a:t>
            </a:r>
            <a:r>
              <a:rPr lang="en-US" sz="1500" dirty="0"/>
              <a:t> </a:t>
            </a:r>
            <a:r>
              <a:rPr lang="en-US" sz="1500" dirty="0" err="1"/>
              <a:t>na</a:t>
            </a:r>
            <a:r>
              <a:rPr lang="en-US" sz="1500" dirty="0"/>
              <a:t> </a:t>
            </a:r>
            <a:r>
              <a:rPr lang="en-US" sz="1500" dirty="0" err="1"/>
              <a:t>gaggawa</a:t>
            </a:r>
            <a:r>
              <a:rPr lang="en-US" sz="1500" dirty="0"/>
              <a:t> </a:t>
            </a:r>
            <a:r>
              <a:rPr lang="en-US" sz="1500" dirty="0" err="1"/>
              <a:t>alokacin</a:t>
            </a:r>
            <a:r>
              <a:rPr lang="en-US" sz="1500" dirty="0"/>
              <a:t> da </a:t>
            </a:r>
            <a:r>
              <a:rPr lang="en-US" sz="1500" dirty="0" err="1"/>
              <a:t>gwamnati</a:t>
            </a:r>
            <a:r>
              <a:rPr lang="en-US" sz="1500" dirty="0"/>
              <a:t> take </a:t>
            </a:r>
            <a:r>
              <a:rPr lang="en-US" sz="1500" dirty="0" err="1"/>
              <a:t>karancin</a:t>
            </a:r>
            <a:r>
              <a:rPr lang="en-US" sz="1500" dirty="0"/>
              <a:t> </a:t>
            </a:r>
            <a:r>
              <a:rPr lang="en-US" sz="1500" dirty="0" err="1"/>
              <a:t>kudi</a:t>
            </a:r>
            <a:r>
              <a:rPr lang="en-US" sz="1500" dirty="0"/>
              <a:t>. Ana </a:t>
            </a:r>
            <a:r>
              <a:rPr lang="en-US" sz="1500" dirty="0" err="1"/>
              <a:t>biyan</a:t>
            </a:r>
            <a:r>
              <a:rPr lang="en-US" sz="1500" dirty="0"/>
              <a:t> </a:t>
            </a:r>
            <a:r>
              <a:rPr lang="en-US" sz="1500" dirty="0" err="1"/>
              <a:t>kudinne</a:t>
            </a:r>
            <a:r>
              <a:rPr lang="en-US" sz="1500" dirty="0"/>
              <a:t> ta </a:t>
            </a:r>
            <a:r>
              <a:rPr lang="en-US" sz="1500" dirty="0" err="1"/>
              <a:t>hanyar</a:t>
            </a:r>
            <a:r>
              <a:rPr lang="en-US" sz="1500" dirty="0"/>
              <a:t> da aka </a:t>
            </a:r>
            <a:r>
              <a:rPr lang="en-US" sz="1500" dirty="0" err="1"/>
              <a:t>tsara</a:t>
            </a:r>
            <a:r>
              <a:rPr lang="en-US" sz="1500" dirty="0"/>
              <a:t> </a:t>
            </a:r>
            <a:r>
              <a:rPr lang="en-US" sz="1500" dirty="0" err="1"/>
              <a:t>wajen</a:t>
            </a:r>
            <a:r>
              <a:rPr lang="en-US" sz="1500" dirty="0"/>
              <a:t> </a:t>
            </a:r>
            <a:r>
              <a:rPr lang="en-US" sz="1500" dirty="0" err="1"/>
              <a:t>bayardasu</a:t>
            </a:r>
            <a:r>
              <a:rPr lang="en-US" sz="1500" dirty="0"/>
              <a:t>. A </a:t>
            </a:r>
            <a:r>
              <a:rPr lang="en-US" sz="1500" dirty="0" err="1"/>
              <a:t>kwai</a:t>
            </a:r>
            <a:r>
              <a:rPr lang="en-US" sz="1500" dirty="0"/>
              <a:t> </a:t>
            </a:r>
            <a:r>
              <a:rPr lang="en-US" sz="1500" dirty="0" err="1"/>
              <a:t>kudin</a:t>
            </a:r>
            <a:r>
              <a:rPr lang="en-US" sz="1500" dirty="0"/>
              <a:t> da </a:t>
            </a:r>
            <a:r>
              <a:rPr lang="en-US" sz="1500" dirty="0" err="1"/>
              <a:t>ake</a:t>
            </a:r>
            <a:r>
              <a:rPr lang="en-US" sz="1500" dirty="0"/>
              <a:t> </a:t>
            </a:r>
            <a:r>
              <a:rPr lang="en-US" sz="1500" dirty="0" err="1"/>
              <a:t>kashewa</a:t>
            </a:r>
            <a:r>
              <a:rPr lang="en-US" sz="1500" dirty="0"/>
              <a:t> </a:t>
            </a:r>
            <a:r>
              <a:rPr lang="en-US" sz="1500" dirty="0" err="1"/>
              <a:t>wurin</a:t>
            </a:r>
            <a:r>
              <a:rPr lang="en-US" sz="1500" dirty="0"/>
              <a:t> </a:t>
            </a:r>
            <a:r>
              <a:rPr lang="en-US" sz="1500" dirty="0" err="1"/>
              <a:t>cika</a:t>
            </a:r>
            <a:r>
              <a:rPr lang="en-US" sz="1500" dirty="0"/>
              <a:t> </a:t>
            </a:r>
            <a:r>
              <a:rPr lang="en-US" sz="1500" dirty="0" err="1"/>
              <a:t>ka’idojin</a:t>
            </a:r>
            <a:r>
              <a:rPr lang="en-US" sz="1500" dirty="0"/>
              <a:t> </a:t>
            </a:r>
            <a:r>
              <a:rPr lang="en-US" sz="1500" dirty="0" err="1"/>
              <a:t>karba</a:t>
            </a:r>
            <a:r>
              <a:rPr lang="en-US" sz="1500" dirty="0"/>
              <a:t> da </a:t>
            </a:r>
            <a:r>
              <a:rPr lang="en-US" sz="1500" dirty="0" err="1"/>
              <a:t>biyan</a:t>
            </a:r>
            <a:r>
              <a:rPr lang="en-US" sz="1500" dirty="0"/>
              <a:t> </a:t>
            </a:r>
            <a:r>
              <a:rPr lang="en-US" sz="1500" dirty="0" err="1"/>
              <a:t>kudin</a:t>
            </a:r>
            <a:r>
              <a:rPr lang="en-US" sz="1500" dirty="0"/>
              <a:t>.</a:t>
            </a:r>
            <a:br>
              <a:rPr lang="en-US" sz="1500" dirty="0"/>
            </a:br>
            <a:r>
              <a:rPr lang="en-US" sz="1500" b="1" dirty="0"/>
              <a:t/>
            </a:r>
            <a:br>
              <a:rPr lang="en-US" sz="1500" b="1" dirty="0"/>
            </a:br>
            <a:r>
              <a:rPr lang="en-US" sz="1500" dirty="0"/>
              <a:t>.</a:t>
            </a:r>
            <a:br>
              <a:rPr lang="en-US" sz="1500" dirty="0"/>
            </a:br>
            <a:endParaRPr lang="en-US" sz="1500" b="1" dirty="0"/>
          </a:p>
        </p:txBody>
      </p:sp>
      <p:sp>
        <p:nvSpPr>
          <p:cNvPr id="8" name="TextBox 7"/>
          <p:cNvSpPr txBox="1"/>
          <p:nvPr/>
        </p:nvSpPr>
        <p:spPr>
          <a:xfrm>
            <a:off x="1290511" y="413666"/>
            <a:ext cx="4300473" cy="553998"/>
          </a:xfrm>
          <a:prstGeom prst="rect">
            <a:avLst/>
          </a:prstGeom>
          <a:noFill/>
        </p:spPr>
        <p:txBody>
          <a:bodyPr wrap="none" rtlCol="0">
            <a:spAutoFit/>
          </a:bodyPr>
          <a:lstStyle/>
          <a:p>
            <a:pPr algn="ctr"/>
            <a:r>
              <a:rPr lang="en-US" sz="1500" b="1" dirty="0"/>
              <a:t>MA’ANAR ABUBUWAN DA KASAFIN KUDI YA KUNSA</a:t>
            </a:r>
            <a:br>
              <a:rPr lang="en-US" sz="1500" b="1" dirty="0"/>
            </a:br>
            <a:endParaRPr lang="en-US" sz="1500" dirty="0"/>
          </a:p>
        </p:txBody>
      </p:sp>
    </p:spTree>
    <p:extLst>
      <p:ext uri="{BB962C8B-B14F-4D97-AF65-F5344CB8AC3E}">
        <p14:creationId xmlns:p14="http://schemas.microsoft.com/office/powerpoint/2010/main" val="3100506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426076"/>
            <a:ext cx="6765925" cy="9856927"/>
            <a:chOff x="0" y="384036"/>
            <a:chExt cx="6765925" cy="9856927"/>
          </a:xfrm>
        </p:grpSpPr>
        <p:pic>
          <p:nvPicPr>
            <p:cNvPr id="4" name="Picture 3"/>
            <p:cNvPicPr>
              <a:picLocks noChangeAspect="1"/>
            </p:cNvPicPr>
            <p:nvPr/>
          </p:nvPicPr>
          <p:blipFill>
            <a:blip r:embed="rId2"/>
            <a:stretch>
              <a:fillRect/>
            </a:stretch>
          </p:blipFill>
          <p:spPr>
            <a:xfrm>
              <a:off x="651849" y="384036"/>
              <a:ext cx="5611384" cy="6049702"/>
            </a:xfrm>
            <a:prstGeom prst="rect">
              <a:avLst/>
            </a:prstGeom>
          </p:spPr>
        </p:pic>
        <p:sp>
          <p:nvSpPr>
            <p:cNvPr id="5" name="Title 1">
              <a:extLst>
                <a:ext uri="{FF2B5EF4-FFF2-40B4-BE49-F238E27FC236}">
                  <a16:creationId xmlns="" xmlns:a16="http://schemas.microsoft.com/office/drawing/2014/main" id="{D9254322-AD4D-9388-EC7B-D42DBA2C9898}"/>
                </a:ext>
              </a:extLst>
            </p:cNvPr>
            <p:cNvSpPr txBox="1">
              <a:spLocks/>
            </p:cNvSpPr>
            <p:nvPr/>
          </p:nvSpPr>
          <p:spPr>
            <a:xfrm>
              <a:off x="1070479" y="7390677"/>
              <a:ext cx="5094288" cy="1469197"/>
            </a:xfrm>
            <a:prstGeom prst="rect">
              <a:avLst/>
            </a:prstGeom>
            <a:solidFill>
              <a:schemeClr val="bg1"/>
            </a:solidFill>
            <a:ln w="38100">
              <a:solidFill>
                <a:srgbClr val="404040"/>
              </a:solidFill>
              <a:miter lim="800000"/>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685800">
                <a:lnSpc>
                  <a:spcPct val="90000"/>
                </a:lnSpc>
                <a:spcAft>
                  <a:spcPts val="600"/>
                </a:spcAft>
              </a:pPr>
              <a:r>
                <a:rPr lang="en-US" sz="3200" b="1" dirty="0">
                  <a:solidFill>
                    <a:srgbClr val="404040"/>
                  </a:solidFill>
                </a:rPr>
                <a:t>KASAFIN KUDIN 2024</a:t>
              </a:r>
            </a:p>
          </p:txBody>
        </p:sp>
        <p:sp>
          <p:nvSpPr>
            <p:cNvPr id="8" name="Title 1">
              <a:extLst>
                <a:ext uri="{FF2B5EF4-FFF2-40B4-BE49-F238E27FC236}">
                  <a16:creationId xmlns="" xmlns:a16="http://schemas.microsoft.com/office/drawing/2014/main" id="{D9254322-AD4D-9388-EC7B-D42DBA2C9898}"/>
                </a:ext>
              </a:extLst>
            </p:cNvPr>
            <p:cNvSpPr txBox="1">
              <a:spLocks/>
            </p:cNvSpPr>
            <p:nvPr/>
          </p:nvSpPr>
          <p:spPr>
            <a:xfrm>
              <a:off x="0" y="8452022"/>
              <a:ext cx="6765925" cy="1788941"/>
            </a:xfrm>
            <a:prstGeom prst="rect">
              <a:avLst/>
            </a:prstGeom>
            <a:solidFill>
              <a:schemeClr val="tx1">
                <a:lumMod val="75000"/>
                <a:lumOff val="25000"/>
              </a:schemeClr>
            </a:solidFill>
            <a:ln w="38100">
              <a:solidFill>
                <a:srgbClr val="404040"/>
              </a:solidFill>
              <a:miter lim="800000"/>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685800">
                <a:lnSpc>
                  <a:spcPct val="90000"/>
                </a:lnSpc>
                <a:spcAft>
                  <a:spcPts val="600"/>
                </a:spcAft>
              </a:pPr>
              <a:endParaRPr lang="en-US" sz="3200" b="1" dirty="0">
                <a:solidFill>
                  <a:srgbClr val="404040"/>
                </a:solidFill>
              </a:endParaRPr>
            </a:p>
          </p:txBody>
        </p:sp>
      </p:grpSp>
    </p:spTree>
    <p:extLst>
      <p:ext uri="{BB962C8B-B14F-4D97-AF65-F5344CB8AC3E}">
        <p14:creationId xmlns:p14="http://schemas.microsoft.com/office/powerpoint/2010/main" val="1747968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26774" y="4154623"/>
            <a:ext cx="5705061" cy="3607838"/>
          </a:xfrm>
          <a:prstGeom prst="rect">
            <a:avLst/>
          </a:prstGeom>
        </p:spPr>
      </p:pic>
      <p:pic>
        <p:nvPicPr>
          <p:cNvPr id="5" name="Picture 4"/>
          <p:cNvPicPr>
            <a:picLocks noChangeAspect="1"/>
          </p:cNvPicPr>
          <p:nvPr/>
        </p:nvPicPr>
        <p:blipFill>
          <a:blip r:embed="rId3"/>
          <a:stretch>
            <a:fillRect/>
          </a:stretch>
        </p:blipFill>
        <p:spPr>
          <a:xfrm>
            <a:off x="526775" y="119269"/>
            <a:ext cx="5705060" cy="3528391"/>
          </a:xfrm>
          <a:prstGeom prst="rect">
            <a:avLst/>
          </a:prstGeom>
        </p:spPr>
      </p:pic>
    </p:spTree>
    <p:extLst>
      <p:ext uri="{BB962C8B-B14F-4D97-AF65-F5344CB8AC3E}">
        <p14:creationId xmlns:p14="http://schemas.microsoft.com/office/powerpoint/2010/main" val="815247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A196899-9C3C-1897-7F71-D90418BA4D5F}"/>
              </a:ext>
            </a:extLst>
          </p:cNvPr>
          <p:cNvSpPr txBox="1"/>
          <p:nvPr/>
        </p:nvSpPr>
        <p:spPr>
          <a:xfrm>
            <a:off x="1219200" y="304800"/>
            <a:ext cx="4495800" cy="954107"/>
          </a:xfrm>
          <a:prstGeom prst="rect">
            <a:avLst/>
          </a:prstGeom>
          <a:noFill/>
        </p:spPr>
        <p:txBody>
          <a:bodyPr wrap="square">
            <a:spAutoFit/>
          </a:bodyPr>
          <a:lstStyle/>
          <a:p>
            <a:pPr algn="ctr"/>
            <a:r>
              <a:rPr lang="en-US" sz="2800" dirty="0" err="1" smtClean="0">
                <a:solidFill>
                  <a:srgbClr val="000000"/>
                </a:solidFill>
                <a:latin typeface="Tahoma" panose="020B0604030504040204" pitchFamily="34" charset="0"/>
              </a:rPr>
              <a:t>Daga</a:t>
            </a:r>
            <a:r>
              <a:rPr lang="en-US" sz="2800" dirty="0" smtClean="0">
                <a:solidFill>
                  <a:srgbClr val="000000"/>
                </a:solidFill>
                <a:latin typeface="Tahoma" panose="020B0604030504040204" pitchFamily="34" charset="0"/>
              </a:rPr>
              <a:t> Ina </a:t>
            </a:r>
            <a:r>
              <a:rPr lang="en-US" sz="2800" dirty="0" err="1" smtClean="0">
                <a:solidFill>
                  <a:srgbClr val="000000"/>
                </a:solidFill>
                <a:latin typeface="Tahoma" panose="020B0604030504040204" pitchFamily="34" charset="0"/>
              </a:rPr>
              <a:t>Za’a</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Ciwo</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Bashin</a:t>
            </a:r>
            <a:r>
              <a:rPr lang="en-US" sz="2800" dirty="0" smtClean="0">
                <a:solidFill>
                  <a:srgbClr val="000000"/>
                </a:solidFill>
                <a:latin typeface="Tahoma" panose="020B0604030504040204" pitchFamily="34" charset="0"/>
              </a:rPr>
              <a:t>?</a:t>
            </a:r>
            <a:endParaRPr lang="en-US" sz="2800" dirty="0"/>
          </a:p>
        </p:txBody>
      </p:sp>
      <p:graphicFrame>
        <p:nvGraphicFramePr>
          <p:cNvPr id="3" name="Table 2">
            <a:extLst>
              <a:ext uri="{FF2B5EF4-FFF2-40B4-BE49-F238E27FC236}">
                <a16:creationId xmlns="" xmlns:a16="http://schemas.microsoft.com/office/drawing/2014/main" id="{8DA41977-2799-6041-4D87-C57420860971}"/>
              </a:ext>
            </a:extLst>
          </p:cNvPr>
          <p:cNvGraphicFramePr>
            <a:graphicFrameLocks noGrp="1"/>
          </p:cNvGraphicFramePr>
          <p:nvPr>
            <p:extLst>
              <p:ext uri="{D42A27DB-BD31-4B8C-83A1-F6EECF244321}">
                <p14:modId xmlns:p14="http://schemas.microsoft.com/office/powerpoint/2010/main" val="2201320497"/>
              </p:ext>
            </p:extLst>
          </p:nvPr>
        </p:nvGraphicFramePr>
        <p:xfrm>
          <a:off x="304801" y="1447800"/>
          <a:ext cx="6096000" cy="2444403"/>
        </p:xfrm>
        <a:graphic>
          <a:graphicData uri="http://schemas.openxmlformats.org/drawingml/2006/table">
            <a:tbl>
              <a:tblPr/>
              <a:tblGrid>
                <a:gridCol w="4549634">
                  <a:extLst>
                    <a:ext uri="{9D8B030D-6E8A-4147-A177-3AD203B41FA5}">
                      <a16:colId xmlns="" xmlns:a16="http://schemas.microsoft.com/office/drawing/2014/main" val="1741028672"/>
                    </a:ext>
                  </a:extLst>
                </a:gridCol>
                <a:gridCol w="1546366">
                  <a:extLst>
                    <a:ext uri="{9D8B030D-6E8A-4147-A177-3AD203B41FA5}">
                      <a16:colId xmlns="" xmlns:a16="http://schemas.microsoft.com/office/drawing/2014/main" val="3248552542"/>
                    </a:ext>
                  </a:extLst>
                </a:gridCol>
              </a:tblGrid>
              <a:tr h="271795">
                <a:tc>
                  <a:txBody>
                    <a:bodyPr/>
                    <a:lstStyle/>
                    <a:p>
                      <a:pPr algn="l" fontAlgn="b"/>
                      <a:r>
                        <a:rPr lang="en-US" sz="1200" b="1" i="0" u="none" strike="noStrike" dirty="0" err="1" smtClean="0">
                          <a:solidFill>
                            <a:srgbClr val="FFFFFF"/>
                          </a:solidFill>
                          <a:effectLst/>
                          <a:latin typeface="Calibri" panose="020F0502020204030204" pitchFamily="34" charset="0"/>
                        </a:rPr>
                        <a:t>Bashin</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Cikin</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Gida</a:t>
                      </a:r>
                      <a:endParaRPr lang="en-US" sz="12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200" b="1" i="0" u="none" strike="noStrike" dirty="0" err="1" smtClean="0">
                          <a:solidFill>
                            <a:srgbClr val="FFFFFF"/>
                          </a:solidFill>
                          <a:effectLst/>
                          <a:latin typeface="Calibri" panose="020F0502020204030204" pitchFamily="34" charset="0"/>
                        </a:rPr>
                        <a:t>Kasafin</a:t>
                      </a:r>
                      <a:r>
                        <a:rPr lang="en-US" sz="1200" b="1" i="0" u="none" strike="noStrike" dirty="0" smtClean="0">
                          <a:solidFill>
                            <a:srgbClr val="FFFFFF"/>
                          </a:solidFill>
                          <a:effectLst/>
                          <a:latin typeface="Calibri" panose="020F0502020204030204" pitchFamily="34" charset="0"/>
                        </a:rPr>
                        <a:t> 2024</a:t>
                      </a:r>
                      <a:endParaRPr lang="en-US" sz="1200" b="1"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 xmlns:a16="http://schemas.microsoft.com/office/drawing/2014/main" val="3101575934"/>
                  </a:ext>
                </a:extLst>
              </a:tr>
              <a:tr h="271795">
                <a:tc>
                  <a:txBody>
                    <a:bodyPr/>
                    <a:lstStyle/>
                    <a:p>
                      <a:pPr algn="l" fontAlgn="b"/>
                      <a:r>
                        <a:rPr lang="en-US" sz="1200" b="1" i="0" u="none" strike="noStrike" dirty="0" err="1" smtClean="0">
                          <a:solidFill>
                            <a:srgbClr val="000000"/>
                          </a:solidFill>
                          <a:effectLst/>
                          <a:latin typeface="Calibri" panose="020F0502020204030204" pitchFamily="34" charset="0"/>
                        </a:rPr>
                        <a:t>Inda</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za’a</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Karbo</a:t>
                      </a:r>
                      <a:r>
                        <a:rPr lang="en-US" sz="1200" b="1" i="0" u="none" strike="noStrike" baseline="0" dirty="0" smtClean="0">
                          <a:solidFill>
                            <a:srgbClr val="000000"/>
                          </a:solidFill>
                          <a:effectLst/>
                          <a:latin typeface="Calibri" panose="020F0502020204030204" pitchFamily="34" charset="0"/>
                        </a:rPr>
                        <a:t> </a:t>
                      </a:r>
                      <a:r>
                        <a:rPr lang="en-US" sz="1200" b="1" i="0" u="none" strike="noStrike" baseline="0" dirty="0" err="1" smtClean="0">
                          <a:solidFill>
                            <a:srgbClr val="000000"/>
                          </a:solidFill>
                          <a:effectLst/>
                          <a:latin typeface="Calibri" panose="020F0502020204030204" pitchFamily="34" charset="0"/>
                        </a:rPr>
                        <a:t>Bashin</a:t>
                      </a:r>
                      <a:endParaRPr lang="en-US" sz="12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 xmlns:a16="http://schemas.microsoft.com/office/drawing/2014/main" val="1037083604"/>
                  </a:ext>
                </a:extLst>
              </a:tr>
              <a:tr h="271795">
                <a:tc>
                  <a:txBody>
                    <a:bodyPr/>
                    <a:lstStyle/>
                    <a:p>
                      <a:pPr algn="l" fontAlgn="b"/>
                      <a:r>
                        <a:rPr lang="en-US" sz="1200" b="0" i="0" u="none" strike="noStrike" dirty="0">
                          <a:solidFill>
                            <a:srgbClr val="000000"/>
                          </a:solidFill>
                          <a:effectLst/>
                          <a:latin typeface="Calibri" panose="020F0502020204030204" pitchFamily="34" charset="0"/>
                        </a:rPr>
                        <a:t> </a:t>
                      </a:r>
                      <a:r>
                        <a:rPr lang="en-US" sz="1200" b="0" i="0" u="none" strike="noStrike" dirty="0" err="1" smtClean="0">
                          <a:solidFill>
                            <a:schemeClr val="tx1"/>
                          </a:solidFill>
                          <a:effectLst/>
                          <a:latin typeface="Calibri" panose="020F0502020204030204" pitchFamily="34" charset="0"/>
                        </a:rPr>
                        <a:t>Bankunan</a:t>
                      </a:r>
                      <a:r>
                        <a:rPr lang="en-US" sz="1200" b="0" i="0" u="none" strike="noStrike" dirty="0" smtClean="0">
                          <a:solidFill>
                            <a:schemeClr val="tx1"/>
                          </a:solidFill>
                          <a:effectLst/>
                          <a:latin typeface="Calibri" panose="020F0502020204030204" pitchFamily="34" charset="0"/>
                        </a:rPr>
                        <a:t> </a:t>
                      </a:r>
                      <a:r>
                        <a:rPr lang="en-US" sz="1200" b="0" i="0" u="none" strike="noStrike" dirty="0" err="1" smtClean="0">
                          <a:solidFill>
                            <a:schemeClr val="tx1"/>
                          </a:solidFill>
                          <a:effectLst/>
                          <a:latin typeface="Calibri" panose="020F0502020204030204" pitchFamily="34" charset="0"/>
                        </a:rPr>
                        <a:t>Kasuwanci</a:t>
                      </a:r>
                      <a:endParaRPr lang="en-US" sz="1200" b="0" i="0" u="none" strike="noStrike" dirty="0">
                        <a:solidFill>
                          <a:schemeClr val="tx1"/>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a:t>
                      </a:r>
                      <a:r>
                        <a:rPr lang="en-US" sz="1200" dirty="0" smtClean="0"/>
                        <a:t>20,000,000,000.00</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4778490"/>
                  </a:ext>
                </a:extLst>
              </a:tr>
              <a:tr h="261275">
                <a:tc>
                  <a:txBody>
                    <a:bodyPr/>
                    <a:lstStyle/>
                    <a:p>
                      <a:pPr algn="l" fontAlgn="b"/>
                      <a:r>
                        <a:rPr lang="en-US" sz="1200" b="0" i="0" u="none" strike="noStrike" dirty="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Kudaden</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Rancen</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Hada</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ka</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Bonds)</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₦25</a:t>
                      </a:r>
                      <a:r>
                        <a:rPr lang="en-US" sz="1200" dirty="0" smtClean="0"/>
                        <a:t>,000,000,000.00</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8879921"/>
                  </a:ext>
                </a:extLst>
              </a:tr>
              <a:tr h="280563">
                <a:tc>
                  <a:txBody>
                    <a:bodyPr/>
                    <a:lstStyle/>
                    <a:p>
                      <a:pPr algn="l" fontAlgn="b"/>
                      <a:r>
                        <a:rPr lang="en-US" sz="1200" b="0" i="0" u="none" strike="noStrike" dirty="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Kudaden</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Rancen</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Hadadka</a:t>
                      </a:r>
                      <a:r>
                        <a:rPr lang="en-US" sz="1200" b="0" i="0" u="none" strike="noStrike" baseline="0" dirty="0" smtClean="0">
                          <a:solidFill>
                            <a:srgbClr val="000000"/>
                          </a:solidFill>
                          <a:effectLst/>
                          <a:latin typeface="Calibri" panose="020F0502020204030204" pitchFamily="34" charset="0"/>
                        </a:rPr>
                        <a:t> (Green </a:t>
                      </a:r>
                      <a:r>
                        <a:rPr lang="en-US" sz="1200" b="0" i="0" u="none" strike="noStrike" dirty="0" smtClean="0">
                          <a:solidFill>
                            <a:srgbClr val="000000"/>
                          </a:solidFill>
                          <a:effectLst/>
                          <a:latin typeface="Calibri" panose="020F0502020204030204" pitchFamily="34" charset="0"/>
                        </a:rPr>
                        <a:t>Bonds)</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 ₦5</a:t>
                      </a:r>
                      <a:r>
                        <a:rPr lang="en-US" sz="1200" dirty="0" smtClean="0"/>
                        <a:t>,000,000,000.00</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25022404"/>
                  </a:ext>
                </a:extLst>
              </a:tr>
              <a:tr h="271795">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52653902"/>
                  </a:ext>
                </a:extLst>
              </a:tr>
              <a:tr h="271795">
                <a:tc>
                  <a:txBody>
                    <a:bodyPr/>
                    <a:lstStyle/>
                    <a:p>
                      <a:pPr algn="l" fontAlgn="b"/>
                      <a:endParaRPr lang="en-US" sz="12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39071842"/>
                  </a:ext>
                </a:extLst>
              </a:tr>
              <a:tr h="271795">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dirty="0" smtClean="0">
                          <a:solidFill>
                            <a:srgbClr val="000000"/>
                          </a:solidFill>
                          <a:effectLst/>
                          <a:latin typeface="Calibri" panose="020F0502020204030204" pitchFamily="34" charset="0"/>
                        </a:rPr>
                        <a:t>- </a:t>
                      </a:r>
                      <a:endParaRPr lang="en-US" sz="12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69943886"/>
                  </a:ext>
                </a:extLst>
              </a:tr>
              <a:tr h="271795">
                <a:tc>
                  <a:txBody>
                    <a:bodyPr/>
                    <a:lstStyle/>
                    <a:p>
                      <a:pPr algn="l" fontAlgn="b"/>
                      <a:r>
                        <a:rPr lang="en-US" sz="1200" b="1" i="0" u="none" strike="noStrike" dirty="0" err="1" smtClean="0">
                          <a:solidFill>
                            <a:srgbClr val="000000"/>
                          </a:solidFill>
                          <a:effectLst/>
                          <a:latin typeface="Calibri" panose="020F0502020204030204" pitchFamily="34" charset="0"/>
                        </a:rPr>
                        <a:t>Jimillar</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Bashin</a:t>
                      </a:r>
                      <a:r>
                        <a:rPr lang="en-US" sz="1200" b="1" i="0" u="none" strike="noStrike" dirty="0" smtClean="0">
                          <a:solidFill>
                            <a:srgbClr val="000000"/>
                          </a:solidFill>
                          <a:effectLst/>
                          <a:latin typeface="Calibri" panose="020F0502020204030204" pitchFamily="34" charset="0"/>
                        </a:rPr>
                        <a:t> da </a:t>
                      </a:r>
                      <a:r>
                        <a:rPr lang="en-US" sz="1200" b="1" i="0" u="none" strike="noStrike" dirty="0" err="1" smtClean="0">
                          <a:solidFill>
                            <a:srgbClr val="000000"/>
                          </a:solidFill>
                          <a:effectLst/>
                          <a:latin typeface="Calibri" panose="020F0502020204030204" pitchFamily="34" charset="0"/>
                        </a:rPr>
                        <a:t>Za’aci</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daga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Cikin</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Gida</a:t>
                      </a:r>
                      <a:endParaRPr lang="en-US" sz="12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dirty="0" smtClean="0">
                          <a:solidFill>
                            <a:srgbClr val="000000"/>
                          </a:solidFill>
                          <a:effectLst/>
                          <a:latin typeface="Calibri" panose="020F0502020204030204" pitchFamily="34" charset="0"/>
                        </a:rPr>
                        <a:t>₦50,000,000,000.0</a:t>
                      </a:r>
                      <a:endParaRPr lang="en-US" sz="12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66648194"/>
                  </a:ext>
                </a:extLst>
              </a:tr>
            </a:tbl>
          </a:graphicData>
        </a:graphic>
      </p:graphicFrame>
      <p:graphicFrame>
        <p:nvGraphicFramePr>
          <p:cNvPr id="4" name="Table 3">
            <a:extLst>
              <a:ext uri="{FF2B5EF4-FFF2-40B4-BE49-F238E27FC236}">
                <a16:creationId xmlns="" xmlns:a16="http://schemas.microsoft.com/office/drawing/2014/main" id="{8E3BCFCD-70C4-AF1D-9645-985B50AADCAF}"/>
              </a:ext>
            </a:extLst>
          </p:cNvPr>
          <p:cNvGraphicFramePr>
            <a:graphicFrameLocks noGrp="1"/>
          </p:cNvGraphicFramePr>
          <p:nvPr>
            <p:extLst>
              <p:ext uri="{D42A27DB-BD31-4B8C-83A1-F6EECF244321}">
                <p14:modId xmlns:p14="http://schemas.microsoft.com/office/powerpoint/2010/main" val="3211687107"/>
              </p:ext>
            </p:extLst>
          </p:nvPr>
        </p:nvGraphicFramePr>
        <p:xfrm>
          <a:off x="304800" y="4495800"/>
          <a:ext cx="6096000" cy="2877820"/>
        </p:xfrm>
        <a:graphic>
          <a:graphicData uri="http://schemas.openxmlformats.org/drawingml/2006/table">
            <a:tbl>
              <a:tblPr/>
              <a:tblGrid>
                <a:gridCol w="4544785">
                  <a:extLst>
                    <a:ext uri="{9D8B030D-6E8A-4147-A177-3AD203B41FA5}">
                      <a16:colId xmlns="" xmlns:a16="http://schemas.microsoft.com/office/drawing/2014/main" val="3655159071"/>
                    </a:ext>
                  </a:extLst>
                </a:gridCol>
                <a:gridCol w="1551215">
                  <a:extLst>
                    <a:ext uri="{9D8B030D-6E8A-4147-A177-3AD203B41FA5}">
                      <a16:colId xmlns="" xmlns:a16="http://schemas.microsoft.com/office/drawing/2014/main" val="3110233071"/>
                    </a:ext>
                  </a:extLst>
                </a:gridCol>
              </a:tblGrid>
              <a:tr h="304800">
                <a:tc>
                  <a:txBody>
                    <a:bodyPr/>
                    <a:lstStyle/>
                    <a:p>
                      <a:pPr algn="l" fontAlgn="b"/>
                      <a:r>
                        <a:rPr lang="en-US" sz="1200" b="1" i="0" u="none" strike="noStrike" dirty="0" err="1" smtClean="0">
                          <a:solidFill>
                            <a:srgbClr val="FFFFFF"/>
                          </a:solidFill>
                          <a:effectLst/>
                          <a:latin typeface="Calibri" panose="020F0502020204030204" pitchFamily="34" charset="0"/>
                        </a:rPr>
                        <a:t>Bashin</a:t>
                      </a:r>
                      <a:r>
                        <a:rPr lang="en-US" sz="1200" b="1" i="0" u="none" strike="noStrike" dirty="0" smtClean="0">
                          <a:solidFill>
                            <a:srgbClr val="FFFFFF"/>
                          </a:solidFill>
                          <a:effectLst/>
                          <a:latin typeface="Calibri" panose="020F0502020204030204" pitchFamily="34" charset="0"/>
                        </a:rPr>
                        <a:t> da </a:t>
                      </a:r>
                      <a:r>
                        <a:rPr lang="en-US" sz="1200" b="1" i="0" u="none" strike="noStrike" dirty="0" err="1" smtClean="0">
                          <a:solidFill>
                            <a:srgbClr val="FFFFFF"/>
                          </a:solidFill>
                          <a:effectLst/>
                          <a:latin typeface="Calibri" panose="020F0502020204030204" pitchFamily="34" charset="0"/>
                        </a:rPr>
                        <a:t>Za’a</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Ciwo</a:t>
                      </a:r>
                      <a:r>
                        <a:rPr lang="en-US" sz="1200" b="1" i="0" u="none" strike="noStrike" dirty="0" smtClean="0">
                          <a:solidFill>
                            <a:srgbClr val="FFFFFF"/>
                          </a:solidFill>
                          <a:effectLst/>
                          <a:latin typeface="Calibri" panose="020F0502020204030204" pitchFamily="34" charset="0"/>
                        </a:rPr>
                        <a:t> </a:t>
                      </a:r>
                      <a:r>
                        <a:rPr lang="en-US" sz="1200" b="1" i="0" u="none" strike="noStrike" dirty="0" err="1" smtClean="0">
                          <a:solidFill>
                            <a:srgbClr val="FFFFFF"/>
                          </a:solidFill>
                          <a:effectLst/>
                          <a:latin typeface="Calibri" panose="020F0502020204030204" pitchFamily="34" charset="0"/>
                        </a:rPr>
                        <a:t>daga</a:t>
                      </a:r>
                      <a:r>
                        <a:rPr lang="en-US" sz="1200" b="1" i="0" u="none" strike="noStrike" baseline="0" dirty="0" smtClean="0">
                          <a:solidFill>
                            <a:srgbClr val="FFFFFF"/>
                          </a:solidFill>
                          <a:effectLst/>
                          <a:latin typeface="Calibri" panose="020F0502020204030204" pitchFamily="34" charset="0"/>
                        </a:rPr>
                        <a:t> </a:t>
                      </a:r>
                      <a:r>
                        <a:rPr lang="en-US" sz="1200" b="1" i="0" u="none" strike="noStrike" baseline="0" dirty="0" err="1" smtClean="0">
                          <a:solidFill>
                            <a:srgbClr val="FFFFFF"/>
                          </a:solidFill>
                          <a:effectLst/>
                          <a:latin typeface="Calibri" panose="020F0502020204030204" pitchFamily="34" charset="0"/>
                        </a:rPr>
                        <a:t>Kasashen</a:t>
                      </a:r>
                      <a:r>
                        <a:rPr lang="en-US" sz="1200" b="1" i="0" u="none" strike="noStrike" baseline="0" dirty="0" smtClean="0">
                          <a:solidFill>
                            <a:srgbClr val="FFFFFF"/>
                          </a:solidFill>
                          <a:effectLst/>
                          <a:latin typeface="Calibri" panose="020F0502020204030204" pitchFamily="34" charset="0"/>
                        </a:rPr>
                        <a:t> </a:t>
                      </a:r>
                      <a:r>
                        <a:rPr lang="en-US" sz="1200" b="1" i="0" u="none" strike="noStrike" baseline="0" dirty="0" err="1" smtClean="0">
                          <a:solidFill>
                            <a:srgbClr val="FFFFFF"/>
                          </a:solidFill>
                          <a:effectLst/>
                          <a:latin typeface="Calibri" panose="020F0502020204030204" pitchFamily="34" charset="0"/>
                        </a:rPr>
                        <a:t>ketare</a:t>
                      </a:r>
                      <a:endParaRPr lang="en-US" sz="12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200" b="1" i="0" u="none" strike="noStrike" dirty="0" err="1" smtClean="0">
                          <a:solidFill>
                            <a:srgbClr val="FFFFFF"/>
                          </a:solidFill>
                          <a:effectLst/>
                          <a:latin typeface="Calibri" panose="020F0502020204030204" pitchFamily="34" charset="0"/>
                        </a:rPr>
                        <a:t>Kasafin</a:t>
                      </a:r>
                      <a:r>
                        <a:rPr lang="en-US" sz="1200" b="1" i="0" u="none" strike="noStrike" dirty="0" smtClean="0">
                          <a:solidFill>
                            <a:srgbClr val="FFFFFF"/>
                          </a:solidFill>
                          <a:effectLst/>
                          <a:latin typeface="Calibri" panose="020F0502020204030204" pitchFamily="34" charset="0"/>
                        </a:rPr>
                        <a:t> 2024</a:t>
                      </a:r>
                      <a:endParaRPr lang="en-US" sz="1200" b="1"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 xmlns:a16="http://schemas.microsoft.com/office/drawing/2014/main" val="2428837481"/>
                  </a:ext>
                </a:extLst>
              </a:tr>
              <a:tr h="304800">
                <a:tc>
                  <a:txBody>
                    <a:bodyPr/>
                    <a:lstStyle/>
                    <a:p>
                      <a:pPr algn="l" fontAlgn="b"/>
                      <a:r>
                        <a:rPr lang="en-US" sz="1200" b="1" i="0" u="none" strike="noStrike" dirty="0" err="1" smtClean="0">
                          <a:solidFill>
                            <a:srgbClr val="000000"/>
                          </a:solidFill>
                          <a:effectLst/>
                          <a:latin typeface="Calibri" panose="020F0502020204030204" pitchFamily="34" charset="0"/>
                        </a:rPr>
                        <a:t>Inda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Za’a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ciwo</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Bashin</a:t>
                      </a:r>
                      <a:endParaRPr lang="en-US" sz="12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 xmlns:a16="http://schemas.microsoft.com/office/drawing/2014/main" val="3307276882"/>
                  </a:ext>
                </a:extLst>
              </a:tr>
              <a:tr h="304800">
                <a:tc>
                  <a:txBody>
                    <a:bodyPr/>
                    <a:lstStyle/>
                    <a:p>
                      <a:pPr algn="l" fontAlgn="b"/>
                      <a:r>
                        <a:rPr lang="en-US" sz="1200" b="0" i="0" u="none" strike="noStrike" dirty="0">
                          <a:solidFill>
                            <a:srgbClr val="000000"/>
                          </a:solidFill>
                          <a:effectLst/>
                          <a:latin typeface="Calibri" panose="020F0502020204030204" pitchFamily="34" charset="0"/>
                        </a:rPr>
                        <a:t> </a:t>
                      </a:r>
                      <a:r>
                        <a:rPr lang="en-US" sz="1200" b="0" i="0" u="none" strike="noStrike" dirty="0" err="1" smtClean="0">
                          <a:solidFill>
                            <a:schemeClr val="tx1"/>
                          </a:solidFill>
                          <a:effectLst/>
                          <a:latin typeface="Calibri" panose="020F0502020204030204" pitchFamily="34" charset="0"/>
                        </a:rPr>
                        <a:t>Ofishin</a:t>
                      </a:r>
                      <a:r>
                        <a:rPr lang="en-US" sz="1200" b="0" i="0" u="none" strike="noStrike" dirty="0" smtClean="0">
                          <a:solidFill>
                            <a:schemeClr val="tx1"/>
                          </a:solidFill>
                          <a:effectLst/>
                          <a:latin typeface="Calibri" panose="020F0502020204030204" pitchFamily="34" charset="0"/>
                        </a:rPr>
                        <a:t> </a:t>
                      </a:r>
                      <a:r>
                        <a:rPr lang="en-US" sz="1200" b="0" i="0" u="none" strike="noStrike" dirty="0" err="1" smtClean="0">
                          <a:solidFill>
                            <a:schemeClr val="tx1"/>
                          </a:solidFill>
                          <a:effectLst/>
                          <a:latin typeface="Calibri" panose="020F0502020204030204" pitchFamily="34" charset="0"/>
                        </a:rPr>
                        <a:t>Bankin</a:t>
                      </a:r>
                      <a:r>
                        <a:rPr lang="en-US" sz="1200" b="0" i="0" u="none" strike="noStrike" dirty="0" smtClean="0">
                          <a:solidFill>
                            <a:schemeClr val="tx1"/>
                          </a:solidFill>
                          <a:effectLst/>
                          <a:latin typeface="Calibri" panose="020F0502020204030204" pitchFamily="34" charset="0"/>
                        </a:rPr>
                        <a:t> </a:t>
                      </a:r>
                      <a:r>
                        <a:rPr lang="en-US" sz="1200" b="0" i="0" u="none" strike="noStrike" dirty="0" err="1" smtClean="0">
                          <a:solidFill>
                            <a:schemeClr val="tx1"/>
                          </a:solidFill>
                          <a:effectLst/>
                          <a:latin typeface="Calibri" panose="020F0502020204030204" pitchFamily="34" charset="0"/>
                        </a:rPr>
                        <a:t>Duniya</a:t>
                      </a:r>
                      <a:r>
                        <a:rPr lang="en-US" sz="1200" b="0" i="0" u="none" strike="noStrike" dirty="0" smtClean="0">
                          <a:solidFill>
                            <a:schemeClr val="tx1"/>
                          </a:solidFill>
                          <a:effectLst/>
                          <a:latin typeface="Calibri" panose="020F0502020204030204" pitchFamily="34" charset="0"/>
                        </a:rPr>
                        <a:t> </a:t>
                      </a:r>
                      <a:r>
                        <a:rPr lang="en-US" sz="1200" b="0" i="0" u="none" strike="noStrike" dirty="0" err="1" smtClean="0">
                          <a:solidFill>
                            <a:schemeClr val="tx1"/>
                          </a:solidFill>
                          <a:effectLst/>
                          <a:latin typeface="Calibri" panose="020F0502020204030204" pitchFamily="34" charset="0"/>
                        </a:rPr>
                        <a:t>mai</a:t>
                      </a:r>
                      <a:r>
                        <a:rPr lang="en-US" sz="1200" b="0" i="0" u="none" strike="noStrike" dirty="0" smtClean="0">
                          <a:solidFill>
                            <a:schemeClr val="tx1"/>
                          </a:solidFill>
                          <a:effectLst/>
                          <a:latin typeface="Calibri" panose="020F0502020204030204" pitchFamily="34" charset="0"/>
                        </a:rPr>
                        <a:t> </a:t>
                      </a:r>
                      <a:r>
                        <a:rPr lang="en-US" sz="1200" b="0" i="0" u="none" strike="noStrike" dirty="0" err="1" smtClean="0">
                          <a:solidFill>
                            <a:schemeClr val="tx1"/>
                          </a:solidFill>
                          <a:effectLst/>
                          <a:latin typeface="Calibri" panose="020F0502020204030204" pitchFamily="34" charset="0"/>
                        </a:rPr>
                        <a:t>tallafawa</a:t>
                      </a:r>
                      <a:r>
                        <a:rPr lang="en-US" sz="1200" b="0" i="0" u="none" strike="noStrike" dirty="0" smtClean="0">
                          <a:solidFill>
                            <a:schemeClr val="tx1"/>
                          </a:solidFill>
                          <a:effectLst/>
                          <a:latin typeface="Calibri" panose="020F0502020204030204" pitchFamily="34" charset="0"/>
                        </a:rPr>
                        <a:t> </a:t>
                      </a:r>
                      <a:r>
                        <a:rPr lang="en-US" sz="1200" b="0" i="0" u="none" strike="noStrike" dirty="0" err="1" smtClean="0">
                          <a:solidFill>
                            <a:schemeClr val="tx1"/>
                          </a:solidFill>
                          <a:effectLst/>
                          <a:latin typeface="Calibri" panose="020F0502020204030204" pitchFamily="34" charset="0"/>
                        </a:rPr>
                        <a:t>Kananan</a:t>
                      </a:r>
                      <a:r>
                        <a:rPr lang="en-US" sz="1200" b="0" i="0" u="none" strike="noStrike" dirty="0" smtClean="0">
                          <a:solidFill>
                            <a:schemeClr val="tx1"/>
                          </a:solidFill>
                          <a:effectLst/>
                          <a:latin typeface="Calibri" panose="020F0502020204030204" pitchFamily="34" charset="0"/>
                        </a:rPr>
                        <a:t> </a:t>
                      </a:r>
                      <a:r>
                        <a:rPr lang="en-US" sz="1200" b="0" i="0" u="none" strike="noStrike" dirty="0" err="1" smtClean="0">
                          <a:solidFill>
                            <a:schemeClr val="tx1"/>
                          </a:solidFill>
                          <a:effectLst/>
                          <a:latin typeface="Calibri" panose="020F0502020204030204" pitchFamily="34" charset="0"/>
                        </a:rPr>
                        <a:t>Sana’o’i</a:t>
                      </a:r>
                      <a:r>
                        <a:rPr lang="en-US" sz="1200" b="0" i="0" u="none" strike="noStrike" baseline="0" dirty="0" smtClean="0">
                          <a:solidFill>
                            <a:schemeClr val="tx1"/>
                          </a:solidFill>
                          <a:effectLst/>
                          <a:latin typeface="Calibri" panose="020F0502020204030204" pitchFamily="34" charset="0"/>
                        </a:rPr>
                        <a:t> (GO-CAREs) Project </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₦10,000,000,000.00</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53263382"/>
                  </a:ext>
                </a:extLst>
              </a:tr>
              <a:tr h="304800">
                <a:tc>
                  <a:txBody>
                    <a:bodyPr/>
                    <a:lstStyle/>
                    <a:p>
                      <a:pPr algn="l" fontAlgn="b"/>
                      <a:r>
                        <a:rPr lang="en-US" sz="1200" b="0" i="0" u="none" strike="noStrike" dirty="0" err="1" smtClean="0">
                          <a:solidFill>
                            <a:srgbClr val="000000"/>
                          </a:solidFill>
                          <a:effectLst/>
                          <a:latin typeface="Calibri" panose="020F0502020204030204" pitchFamily="34" charset="0"/>
                        </a:rPr>
                        <a:t>Hukumar</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Bankin</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Duniya</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mai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kula</a:t>
                      </a:r>
                      <a:r>
                        <a:rPr lang="en-US" sz="1200" b="0" i="0" u="none" strike="noStrike" baseline="0" dirty="0" smtClean="0">
                          <a:solidFill>
                            <a:srgbClr val="000000"/>
                          </a:solidFill>
                          <a:effectLst/>
                          <a:latin typeface="Calibri" panose="020F0502020204030204" pitchFamily="34" charset="0"/>
                        </a:rPr>
                        <a:t> da </a:t>
                      </a:r>
                      <a:r>
                        <a:rPr lang="en-US" sz="1200" b="0" i="0" u="none" strike="noStrike" baseline="0" dirty="0" err="1" smtClean="0">
                          <a:solidFill>
                            <a:srgbClr val="000000"/>
                          </a:solidFill>
                          <a:effectLst/>
                          <a:latin typeface="Calibri" panose="020F0502020204030204" pitchFamily="34" charset="0"/>
                        </a:rPr>
                        <a:t>zaizayar</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Muhalli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ACresal</a:t>
                      </a:r>
                      <a:r>
                        <a:rPr lang="en-US" sz="1200" b="0" i="0" u="none" strike="noStrike" baseline="0" dirty="0" smtClean="0">
                          <a:solidFill>
                            <a:srgbClr val="000000"/>
                          </a:solidFill>
                          <a:effectLst/>
                          <a:latin typeface="Calibri" panose="020F0502020204030204" pitchFamily="34" charset="0"/>
                        </a:rPr>
                        <a:t>)</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 ₦4,000,000,000.00</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39100156"/>
                  </a:ext>
                </a:extLst>
              </a:tr>
              <a:tr h="304800">
                <a:tc>
                  <a:txBody>
                    <a:bodyPr/>
                    <a:lstStyle/>
                    <a:p>
                      <a:pPr algn="l" fontAlgn="b"/>
                      <a:r>
                        <a:rPr lang="en-US" sz="1200" b="0" i="0" u="none" strike="noStrike" dirty="0" err="1" smtClean="0">
                          <a:solidFill>
                            <a:srgbClr val="000000"/>
                          </a:solidFill>
                          <a:effectLst/>
                          <a:latin typeface="Calibri" panose="020F0502020204030204" pitchFamily="34" charset="0"/>
                        </a:rPr>
                        <a:t>Hukumar</a:t>
                      </a:r>
                      <a:r>
                        <a:rPr lang="en-US" sz="1200" b="0" i="0" u="none" strike="noStrike" dirty="0" smtClean="0">
                          <a:solidFill>
                            <a:srgbClr val="000000"/>
                          </a:solidFill>
                          <a:effectLst/>
                          <a:latin typeface="Calibri" panose="020F0502020204030204" pitchFamily="34" charset="0"/>
                        </a:rPr>
                        <a:t> Samar da </a:t>
                      </a:r>
                      <a:r>
                        <a:rPr lang="en-US" sz="1200" b="0" i="0" u="none" strike="noStrike" dirty="0" err="1" smtClean="0">
                          <a:solidFill>
                            <a:srgbClr val="000000"/>
                          </a:solidFill>
                          <a:effectLst/>
                          <a:latin typeface="Calibri" panose="020F0502020204030204" pitchFamily="34" charset="0"/>
                        </a:rPr>
                        <a:t>Hanyoyi</a:t>
                      </a:r>
                      <a:r>
                        <a:rPr lang="en-US" sz="1200" b="0" i="0" u="none" strike="noStrike" dirty="0" smtClean="0">
                          <a:solidFill>
                            <a:srgbClr val="000000"/>
                          </a:solidFill>
                          <a:effectLst/>
                          <a:latin typeface="Calibri" panose="020F0502020204030204" pitchFamily="34" charset="0"/>
                        </a:rPr>
                        <a:t> a </a:t>
                      </a:r>
                      <a:r>
                        <a:rPr lang="en-US" sz="1200" b="0" i="0" u="none" strike="noStrike" dirty="0" err="1" smtClean="0">
                          <a:solidFill>
                            <a:srgbClr val="000000"/>
                          </a:solidFill>
                          <a:effectLst/>
                          <a:latin typeface="Calibri" panose="020F0502020204030204" pitchFamily="34" charset="0"/>
                        </a:rPr>
                        <a:t>Karkara</a:t>
                      </a:r>
                      <a:r>
                        <a:rPr lang="en-US" sz="1200" b="0" i="0" u="none" strike="noStrike" dirty="0" smtClean="0">
                          <a:solidFill>
                            <a:srgbClr val="000000"/>
                          </a:solidFill>
                          <a:effectLst/>
                          <a:latin typeface="Calibri" panose="020F0502020204030204" pitchFamily="34" charset="0"/>
                        </a:rPr>
                        <a:t> don </a:t>
                      </a:r>
                      <a:r>
                        <a:rPr lang="en-US" sz="1200" b="0" i="0" u="none" strike="noStrike" dirty="0" err="1" smtClean="0">
                          <a:solidFill>
                            <a:srgbClr val="000000"/>
                          </a:solidFill>
                          <a:effectLst/>
                          <a:latin typeface="Calibri" panose="020F0502020204030204" pitchFamily="34" charset="0"/>
                        </a:rPr>
                        <a:t>Habaka</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Ayyukan</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Gona</a:t>
                      </a:r>
                      <a:r>
                        <a:rPr lang="en-US" sz="1200" b="0" i="0" u="none" strike="noStrike" baseline="0" dirty="0" smtClean="0">
                          <a:solidFill>
                            <a:srgbClr val="000000"/>
                          </a:solidFill>
                          <a:effectLst/>
                          <a:latin typeface="Calibri" panose="020F0502020204030204" pitchFamily="34" charset="0"/>
                        </a:rPr>
                        <a:t> (RAAMP)</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 ₦2,000,000,000.00</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75997919"/>
                  </a:ext>
                </a:extLst>
              </a:tr>
              <a:tr h="304800">
                <a:tc>
                  <a:txBody>
                    <a:bodyPr/>
                    <a:lstStyle/>
                    <a:p>
                      <a:pPr algn="l" fontAlgn="b"/>
                      <a:r>
                        <a:rPr lang="en-US" sz="1200" b="0" i="0" u="none" strike="noStrike" dirty="0" err="1" smtClean="0">
                          <a:solidFill>
                            <a:srgbClr val="000000"/>
                          </a:solidFill>
                          <a:effectLst/>
                          <a:latin typeface="Calibri" panose="020F0502020204030204" pitchFamily="34" charset="0"/>
                        </a:rPr>
                        <a:t>Shirin</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Habaka</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Kasuwanci</a:t>
                      </a:r>
                      <a:r>
                        <a:rPr lang="en-US" sz="1200" b="0" i="0" u="none" strike="noStrike" dirty="0" smtClean="0">
                          <a:solidFill>
                            <a:srgbClr val="000000"/>
                          </a:solidFill>
                          <a:effectLst/>
                          <a:latin typeface="Calibri" panose="020F0502020204030204" pitchFamily="34" charset="0"/>
                        </a:rPr>
                        <a:t>  (SEBER) (</a:t>
                      </a:r>
                      <a:r>
                        <a:rPr lang="en-US" sz="1200" b="0" i="0" u="none" strike="noStrike" dirty="0" err="1" smtClean="0">
                          <a:solidFill>
                            <a:srgbClr val="000000"/>
                          </a:solidFill>
                          <a:effectLst/>
                          <a:latin typeface="Calibri" panose="020F0502020204030204" pitchFamily="34" charset="0"/>
                        </a:rPr>
                        <a:t>PforR</a:t>
                      </a:r>
                      <a:r>
                        <a:rPr lang="en-US" sz="1200" b="0" i="0" u="none" strike="noStrike" dirty="0" smtClean="0">
                          <a:solidFill>
                            <a:srgbClr val="000000"/>
                          </a:solidFill>
                          <a:effectLst/>
                          <a:latin typeface="Calibri" panose="020F0502020204030204" pitchFamily="34" charset="0"/>
                        </a:rPr>
                        <a:t>)</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 ₦2,000,000,000.00</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45461602"/>
                  </a:ext>
                </a:extLst>
              </a:tr>
              <a:tr h="304800">
                <a:tc>
                  <a:txBody>
                    <a:bodyPr/>
                    <a:lstStyle/>
                    <a:p>
                      <a:pPr algn="l" fontAlgn="b"/>
                      <a:r>
                        <a:rPr lang="en-US" sz="1200" b="0" i="0" u="none" strike="noStrike" dirty="0" err="1" smtClean="0">
                          <a:solidFill>
                            <a:srgbClr val="000000"/>
                          </a:solidFill>
                          <a:effectLst/>
                          <a:latin typeface="Calibri" panose="020F0502020204030204" pitchFamily="34" charset="0"/>
                        </a:rPr>
                        <a:t>Hukumar</a:t>
                      </a:r>
                      <a:r>
                        <a:rPr lang="en-US" sz="1200" b="0" i="0" u="none" strike="noStrike" dirty="0" smtClean="0">
                          <a:solidFill>
                            <a:srgbClr val="000000"/>
                          </a:solidFill>
                          <a:effectLst/>
                          <a:latin typeface="Calibri" panose="020F0502020204030204" pitchFamily="34" charset="0"/>
                        </a:rPr>
                        <a:t> Samar da </a:t>
                      </a:r>
                      <a:r>
                        <a:rPr lang="en-US" sz="1200" b="0" i="0" u="none" strike="noStrike" dirty="0" err="1" smtClean="0">
                          <a:solidFill>
                            <a:srgbClr val="000000"/>
                          </a:solidFill>
                          <a:effectLst/>
                          <a:latin typeface="Calibri" panose="020F0502020204030204" pitchFamily="34" charset="0"/>
                        </a:rPr>
                        <a:t>Sabbin</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Dabarun</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Kirkire-kirkire</a:t>
                      </a:r>
                      <a:r>
                        <a:rPr lang="en-US" sz="1200" b="0" i="0" u="none" strike="noStrike" dirty="0" smtClean="0">
                          <a:solidFill>
                            <a:srgbClr val="000000"/>
                          </a:solidFill>
                          <a:effectLst/>
                          <a:latin typeface="Calibri" panose="020F0502020204030204" pitchFamily="34" charset="0"/>
                        </a:rPr>
                        <a:t>  (IDEAS)</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 ₦1,500,000,000.00</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95497989"/>
                  </a:ext>
                </a:extLst>
              </a:tr>
              <a:tr h="304800">
                <a:tc>
                  <a:txBody>
                    <a:bodyPr/>
                    <a:lstStyle/>
                    <a:p>
                      <a:pPr algn="l" fontAlgn="b"/>
                      <a:r>
                        <a:rPr lang="en-US" sz="1200" b="0" i="0" u="none" strike="noStrike" dirty="0" err="1" smtClean="0">
                          <a:solidFill>
                            <a:srgbClr val="000000"/>
                          </a:solidFill>
                          <a:effectLst/>
                          <a:latin typeface="Calibri" panose="020F0502020204030204" pitchFamily="34" charset="0"/>
                        </a:rPr>
                        <a:t>Sauran</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Wuraren</a:t>
                      </a:r>
                      <a:r>
                        <a:rPr lang="en-US" sz="1200" b="0" i="0" u="none" strike="noStrike" dirty="0" smtClean="0">
                          <a:solidFill>
                            <a:srgbClr val="000000"/>
                          </a:solidFill>
                          <a:effectLst/>
                          <a:latin typeface="Calibri" panose="020F0502020204030204" pitchFamily="34" charset="0"/>
                        </a:rPr>
                        <a:t> da </a:t>
                      </a:r>
                      <a:r>
                        <a:rPr lang="en-US" sz="1200" b="0" i="0" u="none" strike="noStrike" dirty="0" err="1" smtClean="0">
                          <a:solidFill>
                            <a:srgbClr val="000000"/>
                          </a:solidFill>
                          <a:effectLst/>
                          <a:latin typeface="Calibri" panose="020F0502020204030204" pitchFamily="34" charset="0"/>
                        </a:rPr>
                        <a:t>za’a</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ciwo</a:t>
                      </a:r>
                      <a:r>
                        <a:rPr lang="en-US" sz="1200" b="0" i="0" u="none" strike="noStrike" dirty="0" smtClean="0">
                          <a:solidFill>
                            <a:srgbClr val="000000"/>
                          </a:solidFill>
                          <a:effectLst/>
                          <a:latin typeface="Calibri" panose="020F0502020204030204" pitchFamily="34" charset="0"/>
                        </a:rPr>
                        <a:t> </a:t>
                      </a:r>
                      <a:r>
                        <a:rPr lang="en-US" sz="1200" b="0" i="0" u="none" strike="noStrike" dirty="0" err="1" smtClean="0">
                          <a:solidFill>
                            <a:srgbClr val="000000"/>
                          </a:solidFill>
                          <a:effectLst/>
                          <a:latin typeface="Calibri" panose="020F0502020204030204" pitchFamily="34" charset="0"/>
                        </a:rPr>
                        <a:t>Basussukan</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 ₦3,250,000,000.00                                       </a:t>
                      </a:r>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1681889"/>
                  </a:ext>
                </a:extLst>
              </a:tr>
              <a:tr h="304800">
                <a:tc>
                  <a:txBody>
                    <a:bodyPr/>
                    <a:lstStyle/>
                    <a:p>
                      <a:pPr algn="l" fontAlgn="b"/>
                      <a:r>
                        <a:rPr lang="en-US" sz="1200" b="1" i="0" u="none" strike="noStrike" dirty="0" err="1" smtClean="0">
                          <a:solidFill>
                            <a:srgbClr val="000000"/>
                          </a:solidFill>
                          <a:effectLst/>
                          <a:latin typeface="Calibri" panose="020F0502020204030204" pitchFamily="34" charset="0"/>
                        </a:rPr>
                        <a:t>Jimillar</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Bashin</a:t>
                      </a:r>
                      <a:r>
                        <a:rPr lang="en-US" sz="1200" b="1" i="0" u="none" strike="noStrike" dirty="0" smtClean="0">
                          <a:solidFill>
                            <a:srgbClr val="000000"/>
                          </a:solidFill>
                          <a:effectLst/>
                          <a:latin typeface="Calibri" panose="020F0502020204030204" pitchFamily="34" charset="0"/>
                        </a:rPr>
                        <a:t> da </a:t>
                      </a:r>
                      <a:r>
                        <a:rPr lang="en-US" sz="1200" b="1" i="0" u="none" strike="noStrike" dirty="0" err="1" smtClean="0">
                          <a:solidFill>
                            <a:srgbClr val="000000"/>
                          </a:solidFill>
                          <a:effectLst/>
                          <a:latin typeface="Calibri" panose="020F0502020204030204" pitchFamily="34" charset="0"/>
                        </a:rPr>
                        <a:t>Za’aci</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daga</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Kasashen</a:t>
                      </a:r>
                      <a:r>
                        <a:rPr lang="en-US" sz="1200" b="1" i="0" u="none" strike="noStrike" dirty="0" smtClean="0">
                          <a:solidFill>
                            <a:srgbClr val="000000"/>
                          </a:solidFill>
                          <a:effectLst/>
                          <a:latin typeface="Calibri" panose="020F0502020204030204" pitchFamily="34" charset="0"/>
                        </a:rPr>
                        <a:t> </a:t>
                      </a:r>
                      <a:r>
                        <a:rPr lang="en-US" sz="1200" b="1" i="0" u="none" strike="noStrike" dirty="0" err="1" smtClean="0">
                          <a:solidFill>
                            <a:srgbClr val="000000"/>
                          </a:solidFill>
                          <a:effectLst/>
                          <a:latin typeface="Calibri" panose="020F0502020204030204" pitchFamily="34" charset="0"/>
                        </a:rPr>
                        <a:t>Ketare</a:t>
                      </a:r>
                      <a:endParaRPr lang="en-US" sz="12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 </a:t>
                      </a:r>
                      <a:r>
                        <a:rPr lang="en-US" sz="1200" b="1" i="0" u="none" strike="noStrike" dirty="0" smtClean="0">
                          <a:solidFill>
                            <a:srgbClr val="000000"/>
                          </a:solidFill>
                          <a:effectLst/>
                          <a:latin typeface="Calibri" panose="020F0502020204030204" pitchFamily="34" charset="0"/>
                        </a:rPr>
                        <a:t>₦23,750,000,000.00</a:t>
                      </a:r>
                      <a:endParaRPr lang="en-US" sz="12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1328511"/>
                  </a:ext>
                </a:extLst>
              </a:tr>
            </a:tbl>
          </a:graphicData>
        </a:graphic>
      </p:graphicFrame>
    </p:spTree>
    <p:extLst>
      <p:ext uri="{BB962C8B-B14F-4D97-AF65-F5344CB8AC3E}">
        <p14:creationId xmlns:p14="http://schemas.microsoft.com/office/powerpoint/2010/main" val="2710040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A196899-9C3C-1897-7F71-D90418BA4D5F}"/>
              </a:ext>
            </a:extLst>
          </p:cNvPr>
          <p:cNvSpPr txBox="1"/>
          <p:nvPr/>
        </p:nvSpPr>
        <p:spPr>
          <a:xfrm>
            <a:off x="514350" y="304800"/>
            <a:ext cx="5581650" cy="1384995"/>
          </a:xfrm>
          <a:prstGeom prst="rect">
            <a:avLst/>
          </a:prstGeom>
          <a:noFill/>
        </p:spPr>
        <p:txBody>
          <a:bodyPr wrap="square">
            <a:spAutoFit/>
          </a:bodyPr>
          <a:lstStyle/>
          <a:p>
            <a:pPr algn="ctr"/>
            <a:r>
              <a:rPr lang="en-US" sz="2800" dirty="0" err="1" smtClean="0"/>
              <a:t>Tallafi</a:t>
            </a:r>
            <a:r>
              <a:rPr lang="en-US" sz="2800" dirty="0" smtClean="0"/>
              <a:t> da </a:t>
            </a:r>
            <a:r>
              <a:rPr lang="en-US" sz="2800" dirty="0" err="1" smtClean="0"/>
              <a:t>ake</a:t>
            </a:r>
            <a:r>
              <a:rPr lang="en-US" sz="2800" dirty="0" smtClean="0"/>
              <a:t> </a:t>
            </a:r>
            <a:r>
              <a:rPr lang="en-US" sz="2800" dirty="0" err="1" smtClean="0"/>
              <a:t>Tsammani</a:t>
            </a:r>
            <a:r>
              <a:rPr lang="en-US" sz="2800" dirty="0" smtClean="0"/>
              <a:t> </a:t>
            </a:r>
            <a:r>
              <a:rPr lang="en-US" sz="2800" dirty="0" err="1" smtClean="0"/>
              <a:t>daga</a:t>
            </a:r>
            <a:r>
              <a:rPr lang="en-US" sz="2800" dirty="0" smtClean="0"/>
              <a:t> </a:t>
            </a:r>
            <a:r>
              <a:rPr lang="en-US" sz="2800" dirty="0" err="1" smtClean="0"/>
              <a:t>Hukumomin</a:t>
            </a:r>
            <a:r>
              <a:rPr lang="en-US" sz="2800" dirty="0" smtClean="0"/>
              <a:t> </a:t>
            </a:r>
            <a:r>
              <a:rPr lang="en-US" sz="2800" dirty="0" err="1" smtClean="0"/>
              <a:t>dake</a:t>
            </a:r>
            <a:r>
              <a:rPr lang="en-US" sz="2800" dirty="0" smtClean="0"/>
              <a:t> </a:t>
            </a:r>
            <a:r>
              <a:rPr lang="en-US" sz="2800" dirty="0" err="1" smtClean="0"/>
              <a:t>Tallafawa</a:t>
            </a:r>
            <a:r>
              <a:rPr lang="en-US" sz="2800" dirty="0" smtClean="0"/>
              <a:t> </a:t>
            </a:r>
            <a:r>
              <a:rPr lang="en-US" sz="2800" dirty="0" err="1" smtClean="0"/>
              <a:t>domin</a:t>
            </a:r>
            <a:r>
              <a:rPr lang="en-US" sz="2800" dirty="0" smtClean="0"/>
              <a:t> </a:t>
            </a:r>
            <a:r>
              <a:rPr lang="en-US" sz="2800" dirty="0" err="1" smtClean="0"/>
              <a:t>Cigaba</a:t>
            </a:r>
            <a:endParaRPr lang="en-US" sz="2800" dirty="0"/>
          </a:p>
        </p:txBody>
      </p:sp>
      <p:graphicFrame>
        <p:nvGraphicFramePr>
          <p:cNvPr id="3" name="Table 2">
            <a:extLst>
              <a:ext uri="{FF2B5EF4-FFF2-40B4-BE49-F238E27FC236}">
                <a16:creationId xmlns:a16="http://schemas.microsoft.com/office/drawing/2014/main" xmlns="" id="{8E3BCFCD-70C4-AF1D-9645-985B50AADCAF}"/>
              </a:ext>
            </a:extLst>
          </p:cNvPr>
          <p:cNvGraphicFramePr>
            <a:graphicFrameLocks noGrp="1"/>
          </p:cNvGraphicFramePr>
          <p:nvPr>
            <p:extLst>
              <p:ext uri="{D42A27DB-BD31-4B8C-83A1-F6EECF244321}">
                <p14:modId xmlns:p14="http://schemas.microsoft.com/office/powerpoint/2010/main" val="3107943888"/>
              </p:ext>
            </p:extLst>
          </p:nvPr>
        </p:nvGraphicFramePr>
        <p:xfrm>
          <a:off x="304800" y="5105400"/>
          <a:ext cx="6096000" cy="2999740"/>
        </p:xfrm>
        <a:graphic>
          <a:graphicData uri="http://schemas.openxmlformats.org/drawingml/2006/table">
            <a:tbl>
              <a:tblPr/>
              <a:tblGrid>
                <a:gridCol w="4544785">
                  <a:extLst>
                    <a:ext uri="{9D8B030D-6E8A-4147-A177-3AD203B41FA5}">
                      <a16:colId xmlns:a16="http://schemas.microsoft.com/office/drawing/2014/main" xmlns="" val="3655159071"/>
                    </a:ext>
                  </a:extLst>
                </a:gridCol>
                <a:gridCol w="1551215">
                  <a:extLst>
                    <a:ext uri="{9D8B030D-6E8A-4147-A177-3AD203B41FA5}">
                      <a16:colId xmlns:a16="http://schemas.microsoft.com/office/drawing/2014/main" xmlns="" val="3110233071"/>
                    </a:ext>
                  </a:extLst>
                </a:gridCol>
              </a:tblGrid>
              <a:tr h="304800">
                <a:tc>
                  <a:txBody>
                    <a:bodyPr/>
                    <a:lstStyle/>
                    <a:p>
                      <a:pPr algn="l" fontAlgn="b"/>
                      <a:r>
                        <a:rPr lang="en-US" sz="1400" b="1" i="0" u="none" strike="noStrike" baseline="0" dirty="0" smtClean="0">
                          <a:solidFill>
                            <a:srgbClr val="FFFFFF"/>
                          </a:solidFill>
                          <a:effectLst/>
                          <a:latin typeface="Calibri" panose="020F0502020204030204" pitchFamily="34" charset="0"/>
                        </a:rPr>
                        <a:t>  </a:t>
                      </a:r>
                      <a:r>
                        <a:rPr lang="en-US" sz="1400" b="1" i="0" u="none" strike="noStrike" baseline="0" dirty="0" err="1" smtClean="0">
                          <a:solidFill>
                            <a:srgbClr val="FFFFFF"/>
                          </a:solidFill>
                          <a:effectLst/>
                          <a:latin typeface="Calibri" panose="020F0502020204030204" pitchFamily="34" charset="0"/>
                        </a:rPr>
                        <a:t>Tallafi</a:t>
                      </a:r>
                      <a:r>
                        <a:rPr lang="en-US" sz="1400" b="1" i="0" u="none" strike="noStrike" baseline="0" dirty="0" smtClean="0">
                          <a:solidFill>
                            <a:srgbClr val="FFFFFF"/>
                          </a:solidFill>
                          <a:effectLst/>
                          <a:latin typeface="Calibri" panose="020F0502020204030204" pitchFamily="34" charset="0"/>
                        </a:rPr>
                        <a:t> </a:t>
                      </a:r>
                      <a:r>
                        <a:rPr lang="en-US" sz="1400" b="1" i="0" u="none" strike="noStrike" baseline="0" dirty="0" err="1" smtClean="0">
                          <a:solidFill>
                            <a:srgbClr val="FFFFFF"/>
                          </a:solidFill>
                          <a:effectLst/>
                          <a:latin typeface="Calibri" panose="020F0502020204030204" pitchFamily="34" charset="0"/>
                        </a:rPr>
                        <a:t>daga</a:t>
                      </a:r>
                      <a:r>
                        <a:rPr lang="en-US" sz="1400" b="1" i="0" u="none" strike="noStrike" baseline="0" dirty="0" smtClean="0">
                          <a:solidFill>
                            <a:srgbClr val="FFFFFF"/>
                          </a:solidFill>
                          <a:effectLst/>
                          <a:latin typeface="Calibri" panose="020F0502020204030204" pitchFamily="34" charset="0"/>
                        </a:rPr>
                        <a:t> </a:t>
                      </a:r>
                      <a:r>
                        <a:rPr lang="en-US" sz="1400" b="1" i="0" u="none" strike="noStrike" baseline="0" dirty="0" err="1" smtClean="0">
                          <a:solidFill>
                            <a:srgbClr val="FFFFFF"/>
                          </a:solidFill>
                          <a:effectLst/>
                          <a:latin typeface="Calibri" panose="020F0502020204030204" pitchFamily="34" charset="0"/>
                        </a:rPr>
                        <a:t>Kasashen</a:t>
                      </a:r>
                      <a:r>
                        <a:rPr lang="en-US" sz="1400" b="1" i="0" u="none" strike="noStrike" baseline="0" dirty="0" smtClean="0">
                          <a:solidFill>
                            <a:srgbClr val="FFFFFF"/>
                          </a:solidFill>
                          <a:effectLst/>
                          <a:latin typeface="Calibri" panose="020F0502020204030204" pitchFamily="34" charset="0"/>
                        </a:rPr>
                        <a:t> </a:t>
                      </a:r>
                      <a:r>
                        <a:rPr lang="en-US" sz="1400" b="1" i="0" u="none" strike="noStrike" baseline="0" dirty="0" err="1" smtClean="0">
                          <a:solidFill>
                            <a:srgbClr val="FFFFFF"/>
                          </a:solidFill>
                          <a:effectLst/>
                          <a:latin typeface="Calibri" panose="020F0502020204030204" pitchFamily="34" charset="0"/>
                        </a:rPr>
                        <a:t>Ketare</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dirty="0" err="1" smtClean="0">
                          <a:solidFill>
                            <a:srgbClr val="FFFFFF"/>
                          </a:solidFill>
                          <a:effectLst/>
                          <a:latin typeface="Calibri" panose="020F0502020204030204" pitchFamily="34" charset="0"/>
                        </a:rPr>
                        <a:t>Kasafin</a:t>
                      </a:r>
                      <a:r>
                        <a:rPr lang="en-US" sz="1400" b="1" i="0" u="none" strike="noStrike" dirty="0" smtClean="0">
                          <a:solidFill>
                            <a:srgbClr val="FFFFFF"/>
                          </a:solidFill>
                          <a:effectLst/>
                          <a:latin typeface="Calibri" panose="020F0502020204030204" pitchFamily="34" charset="0"/>
                        </a:rPr>
                        <a:t> 2024</a:t>
                      </a:r>
                      <a:endParaRPr lang="en-US" sz="1400" b="1"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2428837481"/>
                  </a:ext>
                </a:extLst>
              </a:tr>
              <a:tr h="304800">
                <a:tc>
                  <a:txBody>
                    <a:bodyPr/>
                    <a:lstStyle/>
                    <a:p>
                      <a:pPr algn="l" fontAlgn="b"/>
                      <a:r>
                        <a:rPr lang="en-US" sz="1400" b="1" i="0" u="none" strike="noStrike" dirty="0" err="1" smtClean="0">
                          <a:solidFill>
                            <a:srgbClr val="000000"/>
                          </a:solidFill>
                          <a:effectLst/>
                          <a:latin typeface="Calibri" panose="020F0502020204030204" pitchFamily="34" charset="0"/>
                        </a:rPr>
                        <a:t>Hukumomin</a:t>
                      </a:r>
                      <a:r>
                        <a:rPr lang="en-US" sz="1400" b="1" i="0" u="none" strike="noStrike" baseline="0" dirty="0" smtClean="0">
                          <a:solidFill>
                            <a:srgbClr val="000000"/>
                          </a:solidFill>
                          <a:effectLst/>
                          <a:latin typeface="Calibri" panose="020F0502020204030204" pitchFamily="34" charset="0"/>
                        </a:rPr>
                        <a:t> da </a:t>
                      </a:r>
                      <a:r>
                        <a:rPr lang="en-US" sz="1400" b="1" i="0" u="none" strike="noStrike" baseline="0" dirty="0" err="1" smtClean="0">
                          <a:solidFill>
                            <a:srgbClr val="000000"/>
                          </a:solidFill>
                          <a:effectLst/>
                          <a:latin typeface="Calibri" panose="020F0502020204030204" pitchFamily="34" charset="0"/>
                        </a:rPr>
                        <a:t>zasu</a:t>
                      </a:r>
                      <a:r>
                        <a:rPr lang="en-US" sz="1400" b="1" i="0" u="none" strike="noStrike" baseline="0" dirty="0" smtClean="0">
                          <a:solidFill>
                            <a:srgbClr val="000000"/>
                          </a:solidFill>
                          <a:effectLst/>
                          <a:latin typeface="Calibri" panose="020F0502020204030204" pitchFamily="34" charset="0"/>
                        </a:rPr>
                        <a:t> Bayar da </a:t>
                      </a:r>
                      <a:r>
                        <a:rPr lang="en-US" sz="1400" b="1" i="0" u="none" strike="noStrike" baseline="0" dirty="0" err="1" smtClean="0">
                          <a:solidFill>
                            <a:srgbClr val="000000"/>
                          </a:solidFill>
                          <a:effectLst/>
                          <a:latin typeface="Calibri" panose="020F0502020204030204" pitchFamily="34" charset="0"/>
                        </a:rPr>
                        <a:t>Kudin</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3307276882"/>
                  </a:ext>
                </a:extLst>
              </a:tr>
              <a:tr h="304800">
                <a:tc>
                  <a:txBody>
                    <a:bodyPr/>
                    <a:lstStyle/>
                    <a:p>
                      <a:pPr algn="l" fontAlgn="b"/>
                      <a:r>
                        <a:rPr lang="en-US" sz="1400" b="0" i="0" u="none" strike="noStrike" dirty="0" err="1" smtClean="0">
                          <a:solidFill>
                            <a:srgbClr val="000000"/>
                          </a:solidFill>
                          <a:effectLst/>
                          <a:latin typeface="Calibri" panose="020F0502020204030204" pitchFamily="34" charset="0"/>
                        </a:rPr>
                        <a:t>Ihukumar</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Bada</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Lamuni</a:t>
                      </a:r>
                      <a:r>
                        <a:rPr lang="en-US" sz="1400" b="0" i="0" u="none" strike="noStrike" dirty="0" smtClean="0">
                          <a:solidFill>
                            <a:srgbClr val="000000"/>
                          </a:solidFill>
                          <a:effectLst/>
                          <a:latin typeface="Calibri" panose="020F0502020204030204" pitchFamily="34" charset="0"/>
                        </a:rPr>
                        <a:t> ta </a:t>
                      </a:r>
                      <a:r>
                        <a:rPr lang="en-US" sz="1400" b="0" i="0" u="none" strike="noStrike" dirty="0" err="1" smtClean="0">
                          <a:solidFill>
                            <a:srgbClr val="000000"/>
                          </a:solidFill>
                          <a:effectLst/>
                          <a:latin typeface="Calibri" panose="020F0502020204030204" pitchFamily="34" charset="0"/>
                        </a:rPr>
                        <a:t>Duniya</a:t>
                      </a:r>
                      <a:r>
                        <a:rPr lang="en-US" sz="1400" b="0" i="0" u="none" strike="noStrike" dirty="0" smtClean="0">
                          <a:solidFill>
                            <a:srgbClr val="000000"/>
                          </a:solidFill>
                          <a:effectLst/>
                          <a:latin typeface="Calibri" panose="020F0502020204030204" pitchFamily="34" charset="0"/>
                        </a:rPr>
                        <a:t> (IMF)</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₦1,000,000,000.00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3263382"/>
                  </a:ext>
                </a:extLst>
              </a:tr>
              <a:tr h="304800">
                <a:tc>
                  <a:txBody>
                    <a:bodyPr/>
                    <a:lstStyle/>
                    <a:p>
                      <a:pPr algn="l" fontAlgn="b"/>
                      <a:r>
                        <a:rPr lang="en-US" sz="1400" b="0" i="0" u="none" strike="noStrike" dirty="0" err="1" smtClean="0">
                          <a:solidFill>
                            <a:srgbClr val="000000"/>
                          </a:solidFill>
                          <a:effectLst/>
                          <a:latin typeface="Calibri" panose="020F0502020204030204" pitchFamily="34" charset="0"/>
                        </a:rPr>
                        <a:t>Hukumar</a:t>
                      </a:r>
                      <a:r>
                        <a:rPr lang="en-US" sz="1400" b="0" i="0" u="none" strike="noStrike" dirty="0" smtClean="0">
                          <a:solidFill>
                            <a:srgbClr val="000000"/>
                          </a:solidFill>
                          <a:effectLst/>
                          <a:latin typeface="Calibri" panose="020F0502020204030204" pitchFamily="34" charset="0"/>
                        </a:rPr>
                        <a:t> Kula </a:t>
                      </a:r>
                      <a:r>
                        <a:rPr lang="en-US" sz="1400" b="0" i="0" u="none" strike="noStrike" dirty="0" err="1" smtClean="0">
                          <a:solidFill>
                            <a:srgbClr val="000000"/>
                          </a:solidFill>
                          <a:effectLst/>
                          <a:latin typeface="Calibri" panose="020F0502020204030204" pitchFamily="34" charset="0"/>
                        </a:rPr>
                        <a:t>Manyan</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Ayyuka</a:t>
                      </a:r>
                      <a:r>
                        <a:rPr lang="en-US" sz="1400" b="0" i="0" u="none" strike="noStrike" dirty="0" smtClean="0">
                          <a:solidFill>
                            <a:srgbClr val="000000"/>
                          </a:solidFill>
                          <a:effectLst/>
                          <a:latin typeface="Calibri" panose="020F0502020204030204" pitchFamily="34" charset="0"/>
                        </a:rPr>
                        <a:t> ta </a:t>
                      </a:r>
                      <a:r>
                        <a:rPr lang="en-US" sz="1400" b="0" i="0" u="none" strike="noStrike" dirty="0" err="1" smtClean="0">
                          <a:solidFill>
                            <a:srgbClr val="000000"/>
                          </a:solidFill>
                          <a:effectLst/>
                          <a:latin typeface="Calibri" panose="020F0502020204030204" pitchFamily="34" charset="0"/>
                        </a:rPr>
                        <a:t>Majalisar</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Dinkin</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Duniya</a:t>
                      </a:r>
                      <a:r>
                        <a:rPr lang="en-US" sz="1400" b="0" i="0" u="none" strike="noStrike" dirty="0" smtClean="0">
                          <a:solidFill>
                            <a:srgbClr val="000000"/>
                          </a:solidFill>
                          <a:effectLst/>
                          <a:latin typeface="Calibri" panose="020F0502020204030204" pitchFamily="34" charset="0"/>
                        </a:rPr>
                        <a:t> (UNDP)</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₦200,000,000.00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39100156"/>
                  </a:ext>
                </a:extLst>
              </a:tr>
              <a:tr h="304800">
                <a:tc>
                  <a:txBody>
                    <a:bodyPr/>
                    <a:lstStyle/>
                    <a:p>
                      <a:pPr algn="l" fontAlgn="b"/>
                      <a:r>
                        <a:rPr lang="en-US" sz="1400" b="0" i="0" u="none" strike="noStrike" dirty="0" err="1" smtClean="0">
                          <a:solidFill>
                            <a:srgbClr val="000000"/>
                          </a:solidFill>
                          <a:effectLst/>
                          <a:latin typeface="Calibri" panose="020F0502020204030204" pitchFamily="34" charset="0"/>
                        </a:rPr>
                        <a:t>Hukumar</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Bada</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Tallafi</a:t>
                      </a:r>
                      <a:r>
                        <a:rPr lang="en-US" sz="1400" b="0" i="0" u="none" strike="noStrike" dirty="0" smtClean="0">
                          <a:solidFill>
                            <a:srgbClr val="000000"/>
                          </a:solidFill>
                          <a:effectLst/>
                          <a:latin typeface="Calibri" panose="020F0502020204030204" pitchFamily="34" charset="0"/>
                        </a:rPr>
                        <a:t> ta </a:t>
                      </a:r>
                      <a:r>
                        <a:rPr lang="en-US" sz="1400" b="0" i="0" u="none" strike="noStrike" dirty="0" err="1" smtClean="0">
                          <a:solidFill>
                            <a:srgbClr val="000000"/>
                          </a:solidFill>
                          <a:effectLst/>
                          <a:latin typeface="Calibri" panose="020F0502020204030204" pitchFamily="34" charset="0"/>
                        </a:rPr>
                        <a:t>Bankin</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Duniya</a:t>
                      </a:r>
                      <a:r>
                        <a:rPr lang="en-US" sz="1400" b="0" i="0" u="none" strike="noStrike" dirty="0" smtClean="0">
                          <a:solidFill>
                            <a:srgbClr val="000000"/>
                          </a:solidFill>
                          <a:effectLst/>
                          <a:latin typeface="Calibri" panose="020F0502020204030204" pitchFamily="34" charset="0"/>
                        </a:rPr>
                        <a:t> </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₦600,000,000.00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75997919"/>
                  </a:ext>
                </a:extLst>
              </a:tr>
              <a:tr h="304800">
                <a:tc>
                  <a:txBody>
                    <a:bodyPr/>
                    <a:lstStyle/>
                    <a:p>
                      <a:pPr algn="l" fontAlgn="b"/>
                      <a:r>
                        <a:rPr lang="en-US" sz="1400" b="0" i="0" u="none" strike="noStrike" dirty="0" err="1" smtClean="0">
                          <a:solidFill>
                            <a:srgbClr val="000000"/>
                          </a:solidFill>
                          <a:effectLst/>
                          <a:latin typeface="Calibri" panose="020F0502020204030204" pitchFamily="34" charset="0"/>
                        </a:rPr>
                        <a:t>Hukumar</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Bada</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Tallafi</a:t>
                      </a:r>
                      <a:r>
                        <a:rPr lang="en-US" sz="1400" b="0" i="0" u="none" strike="noStrike" dirty="0" smtClean="0">
                          <a:solidFill>
                            <a:srgbClr val="000000"/>
                          </a:solidFill>
                          <a:effectLst/>
                          <a:latin typeface="Calibri" panose="020F0502020204030204" pitchFamily="34" charset="0"/>
                        </a:rPr>
                        <a:t> don </a:t>
                      </a:r>
                      <a:r>
                        <a:rPr lang="en-US" sz="1400" b="0" i="0" u="none" strike="noStrike" dirty="0" err="1" smtClean="0">
                          <a:solidFill>
                            <a:srgbClr val="000000"/>
                          </a:solidFill>
                          <a:effectLst/>
                          <a:latin typeface="Calibri" panose="020F0502020204030204" pitchFamily="34" charset="0"/>
                        </a:rPr>
                        <a:t>Manyan</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Ayyuka</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na</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Majalisar</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Dinkin</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Duniya</a:t>
                      </a:r>
                      <a:r>
                        <a:rPr lang="en-US" sz="1400" b="0" i="0" u="none" strike="noStrike" dirty="0" smtClean="0">
                          <a:solidFill>
                            <a:srgbClr val="000000"/>
                          </a:solidFill>
                          <a:effectLst/>
                          <a:latin typeface="Calibri" panose="020F0502020204030204" pitchFamily="34" charset="0"/>
                        </a:rPr>
                        <a:t>  (UNCDF)</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₦300,000,000.00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45461602"/>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Multi-Donor Budget Support</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₦300,000,000.00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95497989"/>
                  </a:ext>
                </a:extLst>
              </a:tr>
              <a:tr h="304800">
                <a:tc>
                  <a:txBody>
                    <a:bodyPr/>
                    <a:lstStyle/>
                    <a:p>
                      <a:pPr algn="l" fontAlgn="b"/>
                      <a:r>
                        <a:rPr lang="en-US" sz="1400" b="0" i="0" u="none" strike="noStrike" dirty="0" err="1" smtClean="0">
                          <a:solidFill>
                            <a:srgbClr val="000000"/>
                          </a:solidFill>
                          <a:effectLst/>
                          <a:latin typeface="Calibri" panose="020F0502020204030204" pitchFamily="34" charset="0"/>
                        </a:rPr>
                        <a:t>Hukumar</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Tallafawa</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Kasshe</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Masu</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Tasowa</a:t>
                      </a:r>
                      <a:r>
                        <a:rPr lang="en-US" sz="1400" b="0" i="0" u="none" strike="noStrike" dirty="0" smtClean="0">
                          <a:solidFill>
                            <a:srgbClr val="000000"/>
                          </a:solidFill>
                          <a:effectLst/>
                          <a:latin typeface="Calibri" panose="020F0502020204030204" pitchFamily="34" charset="0"/>
                        </a:rPr>
                        <a:t> ta </a:t>
                      </a:r>
                      <a:r>
                        <a:rPr lang="en-US" sz="1400" b="0" i="0" u="none" strike="noStrike" dirty="0" err="1" smtClean="0">
                          <a:solidFill>
                            <a:srgbClr val="000000"/>
                          </a:solidFill>
                          <a:effectLst/>
                          <a:latin typeface="Calibri" panose="020F0502020204030204" pitchFamily="34" charset="0"/>
                        </a:rPr>
                        <a:t>Amurka</a:t>
                      </a:r>
                      <a:r>
                        <a:rPr lang="en-US" sz="1400" b="0" i="0" u="none" strike="noStrike" baseline="0" dirty="0" smtClean="0">
                          <a:solidFill>
                            <a:srgbClr val="000000"/>
                          </a:solidFill>
                          <a:effectLst/>
                          <a:latin typeface="Calibri" panose="020F0502020204030204" pitchFamily="34" charset="0"/>
                        </a:rPr>
                        <a:t> (USAID)</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₦100,000,000.00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681889"/>
                  </a:ext>
                </a:extLst>
              </a:tr>
              <a:tr h="304800">
                <a:tc>
                  <a:txBody>
                    <a:bodyPr/>
                    <a:lstStyle/>
                    <a:p>
                      <a:pPr algn="l" fontAlgn="b"/>
                      <a:r>
                        <a:rPr lang="en-US" sz="1400" b="1" i="0" u="none" strike="noStrike" dirty="0">
                          <a:solidFill>
                            <a:srgbClr val="000000"/>
                          </a:solidFill>
                          <a:effectLst/>
                          <a:latin typeface="Calibri" panose="020F0502020204030204" pitchFamily="34" charset="0"/>
                        </a:rPr>
                        <a:t>Total Foreign </a:t>
                      </a:r>
                      <a:r>
                        <a:rPr lang="en-US" sz="1400" b="1" i="0" u="none" strike="noStrike" dirty="0" smtClean="0">
                          <a:solidFill>
                            <a:srgbClr val="000000"/>
                          </a:solidFill>
                          <a:effectLst/>
                          <a:latin typeface="Calibri" panose="020F0502020204030204" pitchFamily="34" charset="0"/>
                        </a:rPr>
                        <a:t>Grants/Aids</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a:t>
                      </a:r>
                      <a:r>
                        <a:rPr lang="en-US" sz="1400" b="1" i="0" u="none" strike="noStrike" dirty="0" smtClean="0">
                          <a:solidFill>
                            <a:srgbClr val="000000"/>
                          </a:solidFill>
                          <a:effectLst/>
                          <a:latin typeface="Calibri" panose="020F0502020204030204" pitchFamily="34" charset="0"/>
                        </a:rPr>
                        <a:t>₦2,500,000,000.00</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328511"/>
                  </a:ext>
                </a:extLst>
              </a:tr>
            </a:tbl>
          </a:graphicData>
        </a:graphic>
      </p:graphicFrame>
      <p:graphicFrame>
        <p:nvGraphicFramePr>
          <p:cNvPr id="4" name="Table 3">
            <a:extLst>
              <a:ext uri="{FF2B5EF4-FFF2-40B4-BE49-F238E27FC236}">
                <a16:creationId xmlns:a16="http://schemas.microsoft.com/office/drawing/2014/main" xmlns="" id="{8E3BCFCD-70C4-AF1D-9645-985B50AADCAF}"/>
              </a:ext>
            </a:extLst>
          </p:cNvPr>
          <p:cNvGraphicFramePr>
            <a:graphicFrameLocks noGrp="1"/>
          </p:cNvGraphicFramePr>
          <p:nvPr>
            <p:extLst>
              <p:ext uri="{D42A27DB-BD31-4B8C-83A1-F6EECF244321}">
                <p14:modId xmlns:p14="http://schemas.microsoft.com/office/powerpoint/2010/main" val="406379572"/>
              </p:ext>
            </p:extLst>
          </p:nvPr>
        </p:nvGraphicFramePr>
        <p:xfrm>
          <a:off x="304800" y="1600200"/>
          <a:ext cx="6096000" cy="2743200"/>
        </p:xfrm>
        <a:graphic>
          <a:graphicData uri="http://schemas.openxmlformats.org/drawingml/2006/table">
            <a:tbl>
              <a:tblPr/>
              <a:tblGrid>
                <a:gridCol w="4544785">
                  <a:extLst>
                    <a:ext uri="{9D8B030D-6E8A-4147-A177-3AD203B41FA5}">
                      <a16:colId xmlns:a16="http://schemas.microsoft.com/office/drawing/2014/main" xmlns="" val="3655159071"/>
                    </a:ext>
                  </a:extLst>
                </a:gridCol>
                <a:gridCol w="1551215">
                  <a:extLst>
                    <a:ext uri="{9D8B030D-6E8A-4147-A177-3AD203B41FA5}">
                      <a16:colId xmlns:a16="http://schemas.microsoft.com/office/drawing/2014/main" xmlns="" val="3110233071"/>
                    </a:ext>
                  </a:extLst>
                </a:gridCol>
              </a:tblGrid>
              <a:tr h="304800">
                <a:tc>
                  <a:txBody>
                    <a:bodyPr/>
                    <a:lstStyle/>
                    <a:p>
                      <a:pPr algn="l" fontAlgn="b"/>
                      <a:r>
                        <a:rPr lang="en-US" sz="1400" b="1" i="0" u="none" strike="noStrike" baseline="0" dirty="0" err="1" smtClean="0">
                          <a:solidFill>
                            <a:srgbClr val="FFFFFF"/>
                          </a:solidFill>
                          <a:effectLst/>
                          <a:latin typeface="Calibri" panose="020F0502020204030204" pitchFamily="34" charset="0"/>
                        </a:rPr>
                        <a:t>Tallafi</a:t>
                      </a:r>
                      <a:r>
                        <a:rPr lang="en-US" sz="1400" b="1" i="0" u="none" strike="noStrike" baseline="0" dirty="0" smtClean="0">
                          <a:solidFill>
                            <a:srgbClr val="FFFFFF"/>
                          </a:solidFill>
                          <a:effectLst/>
                          <a:latin typeface="Calibri" panose="020F0502020204030204" pitchFamily="34" charset="0"/>
                        </a:rPr>
                        <a:t> </a:t>
                      </a:r>
                      <a:r>
                        <a:rPr lang="en-US" sz="1400" b="1" i="0" u="none" strike="noStrike" baseline="0" dirty="0" err="1" smtClean="0">
                          <a:solidFill>
                            <a:srgbClr val="FFFFFF"/>
                          </a:solidFill>
                          <a:effectLst/>
                          <a:latin typeface="Calibri" panose="020F0502020204030204" pitchFamily="34" charset="0"/>
                        </a:rPr>
                        <a:t>daga</a:t>
                      </a:r>
                      <a:r>
                        <a:rPr lang="en-US" sz="1400" b="1" i="0" u="none" strike="noStrike" baseline="0" dirty="0" smtClean="0">
                          <a:solidFill>
                            <a:srgbClr val="FFFFFF"/>
                          </a:solidFill>
                          <a:effectLst/>
                          <a:latin typeface="Calibri" panose="020F0502020204030204" pitchFamily="34" charset="0"/>
                        </a:rPr>
                        <a:t> </a:t>
                      </a:r>
                      <a:r>
                        <a:rPr lang="en-US" sz="1400" b="1" i="0" u="none" strike="noStrike" baseline="0" dirty="0" err="1" smtClean="0">
                          <a:solidFill>
                            <a:srgbClr val="FFFFFF"/>
                          </a:solidFill>
                          <a:effectLst/>
                          <a:latin typeface="Calibri" panose="020F0502020204030204" pitchFamily="34" charset="0"/>
                        </a:rPr>
                        <a:t>Cikin</a:t>
                      </a:r>
                      <a:r>
                        <a:rPr lang="en-US" sz="1400" b="1" i="0" u="none" strike="noStrike" baseline="0" dirty="0" smtClean="0">
                          <a:solidFill>
                            <a:srgbClr val="FFFFFF"/>
                          </a:solidFill>
                          <a:effectLst/>
                          <a:latin typeface="Calibri" panose="020F0502020204030204" pitchFamily="34" charset="0"/>
                        </a:rPr>
                        <a:t> </a:t>
                      </a:r>
                      <a:r>
                        <a:rPr lang="en-US" sz="1400" b="1" i="0" u="none" strike="noStrike" baseline="0" dirty="0" err="1" smtClean="0">
                          <a:solidFill>
                            <a:srgbClr val="FFFFFF"/>
                          </a:solidFill>
                          <a:effectLst/>
                          <a:latin typeface="Calibri" panose="020F0502020204030204" pitchFamily="34" charset="0"/>
                        </a:rPr>
                        <a:t>Gida</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dirty="0" err="1" smtClean="0">
                          <a:solidFill>
                            <a:srgbClr val="FFFFFF"/>
                          </a:solidFill>
                          <a:effectLst/>
                          <a:latin typeface="Calibri" panose="020F0502020204030204" pitchFamily="34" charset="0"/>
                        </a:rPr>
                        <a:t>Kasafin</a:t>
                      </a:r>
                      <a:r>
                        <a:rPr lang="en-US" sz="1400" b="1" i="0" u="none" strike="noStrike" dirty="0" smtClean="0">
                          <a:solidFill>
                            <a:srgbClr val="FFFFFF"/>
                          </a:solidFill>
                          <a:effectLst/>
                          <a:latin typeface="Calibri" panose="020F0502020204030204" pitchFamily="34" charset="0"/>
                        </a:rPr>
                        <a:t> 2024 </a:t>
                      </a:r>
                      <a:endParaRPr lang="en-US" sz="1400" b="1"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2428837481"/>
                  </a:ext>
                </a:extLst>
              </a:tr>
              <a:tr h="304800">
                <a:tc>
                  <a:txBody>
                    <a:bodyPr/>
                    <a:lstStyle/>
                    <a:p>
                      <a:pPr algn="l" fontAlgn="b"/>
                      <a:r>
                        <a:rPr lang="en-US" sz="1400" b="1" i="0" u="none" strike="noStrike" dirty="0" err="1" smtClean="0">
                          <a:solidFill>
                            <a:srgbClr val="000000"/>
                          </a:solidFill>
                          <a:effectLst/>
                          <a:latin typeface="Calibri" panose="020F0502020204030204" pitchFamily="34" charset="0"/>
                        </a:rPr>
                        <a:t>Hukumomin</a:t>
                      </a:r>
                      <a:r>
                        <a:rPr lang="en-US" sz="1400" b="1" i="0" u="none" strike="noStrike" baseline="0" dirty="0" smtClean="0">
                          <a:solidFill>
                            <a:srgbClr val="000000"/>
                          </a:solidFill>
                          <a:effectLst/>
                          <a:latin typeface="Calibri" panose="020F0502020204030204" pitchFamily="34" charset="0"/>
                        </a:rPr>
                        <a:t> da </a:t>
                      </a:r>
                      <a:r>
                        <a:rPr lang="en-US" sz="1400" b="1" i="0" u="none" strike="noStrike" baseline="0" dirty="0" err="1" smtClean="0">
                          <a:solidFill>
                            <a:srgbClr val="000000"/>
                          </a:solidFill>
                          <a:effectLst/>
                          <a:latin typeface="Calibri" panose="020F0502020204030204" pitchFamily="34" charset="0"/>
                        </a:rPr>
                        <a:t>zasu</a:t>
                      </a:r>
                      <a:r>
                        <a:rPr lang="en-US" sz="1400" b="1" i="0" u="none" strike="noStrike" baseline="0" dirty="0" smtClean="0">
                          <a:solidFill>
                            <a:srgbClr val="000000"/>
                          </a:solidFill>
                          <a:effectLst/>
                          <a:latin typeface="Calibri" panose="020F0502020204030204" pitchFamily="34" charset="0"/>
                        </a:rPr>
                        <a:t> Bayar da </a:t>
                      </a:r>
                      <a:r>
                        <a:rPr lang="en-US" sz="1400" b="1" i="0" u="none" strike="noStrike" baseline="0" dirty="0" err="1" smtClean="0">
                          <a:solidFill>
                            <a:srgbClr val="000000"/>
                          </a:solidFill>
                          <a:effectLst/>
                          <a:latin typeface="Calibri" panose="020F0502020204030204" pitchFamily="34" charset="0"/>
                        </a:rPr>
                        <a:t>Kudin</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3307276882"/>
                  </a:ext>
                </a:extLst>
              </a:tr>
              <a:tr h="304800">
                <a:tc>
                  <a:txBody>
                    <a:bodyPr/>
                    <a:lstStyle/>
                    <a:p>
                      <a:pPr algn="l" fontAlgn="b"/>
                      <a:r>
                        <a:rPr lang="en-US" sz="1400" b="0" i="0" u="none" strike="noStrike" dirty="0" err="1" smtClean="0">
                          <a:solidFill>
                            <a:srgbClr val="000000"/>
                          </a:solidFill>
                          <a:effectLst/>
                          <a:latin typeface="Calibri" panose="020F0502020204030204" pitchFamily="34" charset="0"/>
                        </a:rPr>
                        <a:t>Gudumawa</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daga</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Kananan</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Hukumomi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₦5,000,000,000.00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3263382"/>
                  </a:ext>
                </a:extLst>
              </a:tr>
              <a:tr h="304800">
                <a:tc>
                  <a:txBody>
                    <a:bodyPr/>
                    <a:lstStyle/>
                    <a:p>
                      <a:pPr algn="l" fontAlgn="b"/>
                      <a:r>
                        <a:rPr lang="en-US" sz="1400" b="0" i="0" u="none" strike="noStrike" dirty="0" err="1" smtClean="0">
                          <a:solidFill>
                            <a:srgbClr val="000000"/>
                          </a:solidFill>
                          <a:effectLst/>
                          <a:latin typeface="Calibri" panose="020F0502020204030204" pitchFamily="34" charset="0"/>
                        </a:rPr>
                        <a:t>Gudumawa</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daga</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kamfanonin</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Mallakar</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Gwamnatin</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Tarayya</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₦5,000,000,000.00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39100156"/>
                  </a:ext>
                </a:extLst>
              </a:tr>
              <a:tr h="304800">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75997919"/>
                  </a:ext>
                </a:extLst>
              </a:tr>
              <a:tr h="304800">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45461602"/>
                  </a:ext>
                </a:extLst>
              </a:tr>
              <a:tr h="304800">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95497989"/>
                  </a:ext>
                </a:extLst>
              </a:tr>
              <a:tr h="304800">
                <a:tc>
                  <a:txBody>
                    <a:bodyPr/>
                    <a:lstStyle/>
                    <a:p>
                      <a:pPr algn="l" fontAlgn="b"/>
                      <a:r>
                        <a:rPr lang="en-US" sz="1400" b="0" i="0" u="none" strike="noStrike" dirty="0" smtClean="0">
                          <a:solidFill>
                            <a:srgbClr val="000000"/>
                          </a:solidFill>
                          <a:effectLst/>
                          <a:latin typeface="Calibri" panose="020F0502020204030204" pitchFamily="34" charset="0"/>
                        </a:rPr>
                        <a:t>Others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681889"/>
                  </a:ext>
                </a:extLst>
              </a:tr>
              <a:tr h="304800">
                <a:tc>
                  <a:txBody>
                    <a:bodyPr/>
                    <a:lstStyle/>
                    <a:p>
                      <a:pPr algn="l" fontAlgn="b"/>
                      <a:r>
                        <a:rPr lang="en-US" sz="1400" b="1" i="0" u="none" strike="noStrike" dirty="0">
                          <a:solidFill>
                            <a:srgbClr val="000000"/>
                          </a:solidFill>
                          <a:effectLst/>
                          <a:latin typeface="Calibri" panose="020F0502020204030204" pitchFamily="34" charset="0"/>
                        </a:rPr>
                        <a:t>Total </a:t>
                      </a:r>
                      <a:r>
                        <a:rPr lang="en-US" sz="1400" b="1" i="0" u="none" strike="noStrike" dirty="0" smtClean="0">
                          <a:solidFill>
                            <a:srgbClr val="000000"/>
                          </a:solidFill>
                          <a:effectLst/>
                          <a:latin typeface="Calibri" panose="020F0502020204030204" pitchFamily="34" charset="0"/>
                        </a:rPr>
                        <a:t>Domestic Grants/Aids </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a:t>
                      </a:r>
                      <a:r>
                        <a:rPr lang="en-US" sz="1400" b="1" i="0" u="none" strike="noStrike" dirty="0" smtClean="0">
                          <a:solidFill>
                            <a:srgbClr val="000000"/>
                          </a:solidFill>
                          <a:effectLst/>
                          <a:latin typeface="Calibri" panose="020F0502020204030204" pitchFamily="34" charset="0"/>
                        </a:rPr>
                        <a:t>₦10,000,000,000.00</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328511"/>
                  </a:ext>
                </a:extLst>
              </a:tr>
            </a:tbl>
          </a:graphicData>
        </a:graphic>
      </p:graphicFrame>
    </p:spTree>
    <p:extLst>
      <p:ext uri="{BB962C8B-B14F-4D97-AF65-F5344CB8AC3E}">
        <p14:creationId xmlns:p14="http://schemas.microsoft.com/office/powerpoint/2010/main" val="2010536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A196899-9C3C-1897-7F71-D90418BA4D5F}"/>
              </a:ext>
            </a:extLst>
          </p:cNvPr>
          <p:cNvSpPr txBox="1"/>
          <p:nvPr/>
        </p:nvSpPr>
        <p:spPr>
          <a:xfrm>
            <a:off x="1219200" y="304800"/>
            <a:ext cx="4495800" cy="1384995"/>
          </a:xfrm>
          <a:prstGeom prst="rect">
            <a:avLst/>
          </a:prstGeom>
          <a:noFill/>
        </p:spPr>
        <p:txBody>
          <a:bodyPr wrap="square">
            <a:spAutoFit/>
          </a:bodyPr>
          <a:lstStyle/>
          <a:p>
            <a:pPr algn="ctr"/>
            <a:r>
              <a:rPr lang="en-US" sz="2800" dirty="0" err="1" smtClean="0">
                <a:solidFill>
                  <a:srgbClr val="000000"/>
                </a:solidFill>
                <a:latin typeface="Tahoma" panose="020B0604030504040204" pitchFamily="34" charset="0"/>
              </a:rPr>
              <a:t>Babban</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Manufar</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Gwamantin</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Jihar</a:t>
            </a:r>
            <a:r>
              <a:rPr lang="en-US" sz="2800" dirty="0" smtClean="0">
                <a:solidFill>
                  <a:srgbClr val="000000"/>
                </a:solidFill>
                <a:latin typeface="Tahoma" panose="020B0604030504040204" pitchFamily="34" charset="0"/>
              </a:rPr>
              <a:t> Gombe a </a:t>
            </a:r>
            <a:r>
              <a:rPr lang="en-US" sz="2800" dirty="0" err="1" smtClean="0">
                <a:solidFill>
                  <a:srgbClr val="000000"/>
                </a:solidFill>
                <a:latin typeface="Tahoma" panose="020B0604030504040204" pitchFamily="34" charset="0"/>
              </a:rPr>
              <a:t>Kasafin</a:t>
            </a:r>
            <a:r>
              <a:rPr lang="en-US" sz="2800" dirty="0" smtClean="0">
                <a:solidFill>
                  <a:srgbClr val="000000"/>
                </a:solidFill>
                <a:latin typeface="Tahoma" panose="020B0604030504040204" pitchFamily="34" charset="0"/>
              </a:rPr>
              <a:t> </a:t>
            </a:r>
            <a:r>
              <a:rPr lang="en-US" sz="2800" dirty="0" err="1" smtClean="0">
                <a:solidFill>
                  <a:srgbClr val="000000"/>
                </a:solidFill>
                <a:latin typeface="Tahoma" panose="020B0604030504040204" pitchFamily="34" charset="0"/>
              </a:rPr>
              <a:t>Kudin</a:t>
            </a:r>
            <a:r>
              <a:rPr lang="en-US" sz="2800" dirty="0" smtClean="0">
                <a:solidFill>
                  <a:srgbClr val="000000"/>
                </a:solidFill>
                <a:latin typeface="Tahoma" panose="020B0604030504040204" pitchFamily="34" charset="0"/>
              </a:rPr>
              <a:t> 2024</a:t>
            </a:r>
            <a:endParaRPr lang="en-US" sz="2800" dirty="0"/>
          </a:p>
        </p:txBody>
      </p:sp>
      <p:sp>
        <p:nvSpPr>
          <p:cNvPr id="3" name="TextBox 2">
            <a:extLst>
              <a:ext uri="{FF2B5EF4-FFF2-40B4-BE49-F238E27FC236}">
                <a16:creationId xmlns="" xmlns:a16="http://schemas.microsoft.com/office/drawing/2014/main" id="{D982A437-CC31-212B-C95A-F66B8C3764F1}"/>
              </a:ext>
            </a:extLst>
          </p:cNvPr>
          <p:cNvSpPr txBox="1"/>
          <p:nvPr/>
        </p:nvSpPr>
        <p:spPr>
          <a:xfrm>
            <a:off x="322729" y="1627040"/>
            <a:ext cx="6287621" cy="2800767"/>
          </a:xfrm>
          <a:prstGeom prst="rect">
            <a:avLst/>
          </a:prstGeom>
          <a:noFill/>
        </p:spPr>
        <p:txBody>
          <a:bodyPr wrap="square">
            <a:spAutoFit/>
          </a:bodyPr>
          <a:lstStyle/>
          <a:p>
            <a:pPr algn="just"/>
            <a:r>
              <a:rPr lang="en-US" sz="1600" dirty="0" err="1" smtClean="0">
                <a:latin typeface="Tahoma" panose="020B0604030504040204" pitchFamily="34" charset="0"/>
              </a:rPr>
              <a:t>Kasafin</a:t>
            </a:r>
            <a:r>
              <a:rPr lang="en-US" sz="1600" dirty="0" smtClean="0">
                <a:latin typeface="Tahoma" panose="020B0604030504040204" pitchFamily="34" charset="0"/>
              </a:rPr>
              <a:t> </a:t>
            </a:r>
            <a:r>
              <a:rPr lang="en-US" sz="1600" dirty="0" err="1" smtClean="0">
                <a:latin typeface="Tahoma" panose="020B0604030504040204" pitchFamily="34" charset="0"/>
              </a:rPr>
              <a:t>Shekar</a:t>
            </a:r>
            <a:r>
              <a:rPr lang="en-US" sz="1600" dirty="0" smtClean="0">
                <a:latin typeface="Tahoma" panose="020B0604030504040204" pitchFamily="34" charset="0"/>
              </a:rPr>
              <a:t> 2024 </a:t>
            </a:r>
            <a:r>
              <a:rPr lang="en-US" sz="1600" dirty="0" err="1" smtClean="0">
                <a:latin typeface="Tahoma" panose="020B0604030504040204" pitchFamily="34" charset="0"/>
              </a:rPr>
              <a:t>yafi</a:t>
            </a:r>
            <a:r>
              <a:rPr lang="en-US" sz="1600" dirty="0" smtClean="0">
                <a:latin typeface="Tahoma" panose="020B0604030504040204" pitchFamily="34" charset="0"/>
              </a:rPr>
              <a:t> </a:t>
            </a:r>
            <a:r>
              <a:rPr lang="en-US" sz="1600" dirty="0" err="1" smtClean="0">
                <a:latin typeface="Tahoma" panose="020B0604030504040204" pitchFamily="34" charset="0"/>
              </a:rPr>
              <a:t>maida</a:t>
            </a:r>
            <a:r>
              <a:rPr lang="en-US" sz="1600" dirty="0" smtClean="0">
                <a:latin typeface="Tahoma" panose="020B0604030504040204" pitchFamily="34" charset="0"/>
              </a:rPr>
              <a:t> </a:t>
            </a:r>
            <a:r>
              <a:rPr lang="en-US" sz="1600" dirty="0" err="1" smtClean="0">
                <a:latin typeface="Tahoma" panose="020B0604030504040204" pitchFamily="34" charset="0"/>
              </a:rPr>
              <a:t>hankaline</a:t>
            </a:r>
            <a:r>
              <a:rPr lang="en-US" sz="1600" dirty="0" smtClean="0">
                <a:latin typeface="Tahoma" panose="020B0604030504040204" pitchFamily="34" charset="0"/>
              </a:rPr>
              <a:t> </a:t>
            </a:r>
            <a:r>
              <a:rPr lang="en-US" sz="1600" dirty="0" err="1" smtClean="0">
                <a:latin typeface="Tahoma" panose="020B0604030504040204" pitchFamily="34" charset="0"/>
              </a:rPr>
              <a:t>wajen</a:t>
            </a:r>
            <a:r>
              <a:rPr lang="en-US" sz="1600" dirty="0" smtClean="0">
                <a:latin typeface="Tahoma" panose="020B0604030504040204" pitchFamily="34" charset="0"/>
              </a:rPr>
              <a:t> </a:t>
            </a:r>
            <a:r>
              <a:rPr lang="en-US" sz="1600" dirty="0" err="1" smtClean="0">
                <a:latin typeface="Tahoma" panose="020B0604030504040204" pitchFamily="34" charset="0"/>
              </a:rPr>
              <a:t>tabbatar</a:t>
            </a:r>
            <a:r>
              <a:rPr lang="en-US" sz="1600" dirty="0" smtClean="0">
                <a:latin typeface="Tahoma" panose="020B0604030504040204" pitchFamily="34" charset="0"/>
              </a:rPr>
              <a:t> da </a:t>
            </a:r>
            <a:r>
              <a:rPr lang="en-US" sz="1600" dirty="0" err="1" smtClean="0">
                <a:latin typeface="Tahoma" panose="020B0604030504040204" pitchFamily="34" charset="0"/>
              </a:rPr>
              <a:t>samuwan</a:t>
            </a:r>
            <a:r>
              <a:rPr lang="en-US" sz="1600" dirty="0" smtClean="0">
                <a:latin typeface="Tahoma" panose="020B0604030504040204" pitchFamily="34" charset="0"/>
              </a:rPr>
              <a:t> </a:t>
            </a:r>
            <a:r>
              <a:rPr lang="en-US" sz="1600" dirty="0" err="1" smtClean="0">
                <a:latin typeface="Tahoma" panose="020B0604030504040204" pitchFamily="34" charset="0"/>
              </a:rPr>
              <a:t>wadannan</a:t>
            </a:r>
            <a:r>
              <a:rPr lang="en-US" sz="1600" dirty="0" smtClean="0">
                <a:latin typeface="Tahoma" panose="020B0604030504040204" pitchFamily="34" charset="0"/>
              </a:rPr>
              <a:t> </a:t>
            </a:r>
            <a:r>
              <a:rPr lang="en-US" sz="1600" dirty="0" err="1" smtClean="0">
                <a:latin typeface="Tahoma" panose="020B0604030504040204" pitchFamily="34" charset="0"/>
              </a:rPr>
              <a:t>abubuwa</a:t>
            </a:r>
            <a:r>
              <a:rPr lang="en-US" sz="1600" dirty="0" smtClean="0">
                <a:latin typeface="Tahoma" panose="020B0604030504040204" pitchFamily="34" charset="0"/>
              </a:rPr>
              <a:t> </a:t>
            </a:r>
            <a:r>
              <a:rPr lang="en-US" sz="1600" dirty="0" err="1" smtClean="0">
                <a:latin typeface="Tahoma" panose="020B0604030504040204" pitchFamily="34" charset="0"/>
              </a:rPr>
              <a:t>kamar</a:t>
            </a:r>
            <a:r>
              <a:rPr lang="en-US" sz="1600" dirty="0" smtClean="0">
                <a:latin typeface="Tahoma" panose="020B0604030504040204" pitchFamily="34" charset="0"/>
              </a:rPr>
              <a:t> </a:t>
            </a:r>
            <a:r>
              <a:rPr lang="en-US" sz="1600" dirty="0" err="1" smtClean="0">
                <a:latin typeface="Tahoma" panose="020B0604030504040204" pitchFamily="34" charset="0"/>
              </a:rPr>
              <a:t>haka</a:t>
            </a:r>
            <a:r>
              <a:rPr lang="en-US" sz="1600" dirty="0" smtClean="0">
                <a:latin typeface="Tahoma" panose="020B0604030504040204" pitchFamily="34" charset="0"/>
              </a:rPr>
              <a:t>:</a:t>
            </a:r>
          </a:p>
          <a:p>
            <a:pPr algn="just"/>
            <a:endParaRPr lang="en-US" sz="1600" dirty="0">
              <a:latin typeface="Tahoma" panose="020B0604030504040204" pitchFamily="34" charset="0"/>
            </a:endParaRPr>
          </a:p>
          <a:p>
            <a:pPr marL="342900" indent="-342900" algn="just">
              <a:buAutoNum type="arabicPeriod"/>
            </a:pPr>
            <a:r>
              <a:rPr lang="en-US" sz="1600" dirty="0" smtClean="0">
                <a:latin typeface="Tahoma" panose="020B0604030504040204" pitchFamily="34" charset="0"/>
              </a:rPr>
              <a:t>Samar da </a:t>
            </a:r>
            <a:r>
              <a:rPr lang="en-US" sz="1600" dirty="0" err="1" smtClean="0">
                <a:latin typeface="Tahoma" panose="020B0604030504040204" pitchFamily="34" charset="0"/>
              </a:rPr>
              <a:t>cigaban</a:t>
            </a:r>
            <a:r>
              <a:rPr lang="en-US" sz="1600" dirty="0" smtClean="0">
                <a:latin typeface="Tahoma" panose="020B0604030504040204" pitchFamily="34" charset="0"/>
              </a:rPr>
              <a:t> </a:t>
            </a:r>
            <a:r>
              <a:rPr lang="en-US" sz="1600" dirty="0" err="1" smtClean="0">
                <a:latin typeface="Tahoma" panose="020B0604030504040204" pitchFamily="34" charset="0"/>
              </a:rPr>
              <a:t>tattalin</a:t>
            </a:r>
            <a:r>
              <a:rPr lang="en-US" sz="1600" dirty="0" smtClean="0">
                <a:latin typeface="Tahoma" panose="020B0604030504040204" pitchFamily="34" charset="0"/>
              </a:rPr>
              <a:t> </a:t>
            </a:r>
            <a:r>
              <a:rPr lang="en-US" sz="1600" dirty="0" err="1" smtClean="0">
                <a:latin typeface="Tahoma" panose="020B0604030504040204" pitchFamily="34" charset="0"/>
              </a:rPr>
              <a:t>arziki</a:t>
            </a:r>
            <a:r>
              <a:rPr lang="en-US" sz="1600" dirty="0" smtClean="0">
                <a:latin typeface="Tahoma" panose="020B0604030504040204" pitchFamily="34" charset="0"/>
              </a:rPr>
              <a:t> </a:t>
            </a:r>
            <a:r>
              <a:rPr lang="en-US" sz="1600" dirty="0" err="1" smtClean="0">
                <a:latin typeface="Tahoma" panose="020B0604030504040204" pitchFamily="34" charset="0"/>
              </a:rPr>
              <a:t>mai</a:t>
            </a:r>
            <a:r>
              <a:rPr lang="en-US" sz="1600" dirty="0" smtClean="0">
                <a:latin typeface="Tahoma" panose="020B0604030504040204" pitchFamily="34" charset="0"/>
              </a:rPr>
              <a:t> </a:t>
            </a:r>
            <a:r>
              <a:rPr lang="en-US" sz="1600" dirty="0" err="1" smtClean="0">
                <a:latin typeface="Tahoma" panose="020B0604030504040204" pitchFamily="34" charset="0"/>
              </a:rPr>
              <a:t>dorewa</a:t>
            </a:r>
            <a:r>
              <a:rPr lang="en-US" sz="1600" dirty="0" smtClean="0">
                <a:latin typeface="Tahoma" panose="020B0604030504040204" pitchFamily="34" charset="0"/>
              </a:rPr>
              <a:t>,</a:t>
            </a:r>
          </a:p>
          <a:p>
            <a:pPr marL="342900" indent="-342900" algn="just">
              <a:buAutoNum type="arabicPeriod"/>
            </a:pPr>
            <a:r>
              <a:rPr lang="en-US" sz="1600" dirty="0" err="1" smtClean="0">
                <a:latin typeface="Tahoma" panose="020B0604030504040204" pitchFamily="34" charset="0"/>
              </a:rPr>
              <a:t>Fadada</a:t>
            </a:r>
            <a:r>
              <a:rPr lang="en-US" sz="1600" dirty="0" smtClean="0">
                <a:latin typeface="Tahoma" panose="020B0604030504040204" pitchFamily="34" charset="0"/>
              </a:rPr>
              <a:t> </a:t>
            </a:r>
            <a:r>
              <a:rPr lang="en-US" sz="1600" dirty="0" err="1" smtClean="0">
                <a:latin typeface="Tahoma" panose="020B0604030504040204" pitchFamily="34" charset="0"/>
              </a:rPr>
              <a:t>hayoyin</a:t>
            </a:r>
            <a:r>
              <a:rPr lang="en-US" sz="1600" dirty="0" smtClean="0">
                <a:latin typeface="Tahoma" panose="020B0604030504040204" pitchFamily="34" charset="0"/>
              </a:rPr>
              <a:t> </a:t>
            </a:r>
            <a:r>
              <a:rPr lang="en-US" sz="1600" dirty="0" err="1" smtClean="0">
                <a:latin typeface="Tahoma" panose="020B0604030504040204" pitchFamily="34" charset="0"/>
              </a:rPr>
              <a:t>bunkasa</a:t>
            </a:r>
            <a:r>
              <a:rPr lang="en-US" sz="1600" dirty="0" smtClean="0">
                <a:latin typeface="Tahoma" panose="020B0604030504040204" pitchFamily="34" charset="0"/>
              </a:rPr>
              <a:t> </a:t>
            </a:r>
            <a:r>
              <a:rPr lang="en-US" sz="1600" dirty="0" err="1" smtClean="0">
                <a:latin typeface="Tahoma" panose="020B0604030504040204" pitchFamily="34" charset="0"/>
              </a:rPr>
              <a:t>tattalin</a:t>
            </a:r>
            <a:r>
              <a:rPr lang="en-US" sz="1600" dirty="0" smtClean="0">
                <a:latin typeface="Tahoma" panose="020B0604030504040204" pitchFamily="34" charset="0"/>
              </a:rPr>
              <a:t> </a:t>
            </a:r>
            <a:r>
              <a:rPr lang="en-US" sz="1600" dirty="0" err="1" smtClean="0">
                <a:latin typeface="Tahoma" panose="020B0604030504040204" pitchFamily="34" charset="0"/>
              </a:rPr>
              <a:t>arziki</a:t>
            </a:r>
            <a:r>
              <a:rPr lang="en-US" sz="1600" dirty="0" smtClean="0">
                <a:latin typeface="Tahoma" panose="020B0604030504040204" pitchFamily="34" charset="0"/>
              </a:rPr>
              <a:t>, da</a:t>
            </a:r>
            <a:endParaRPr lang="en-US" sz="1600" dirty="0">
              <a:latin typeface="Tahoma" panose="020B0604030504040204" pitchFamily="34" charset="0"/>
            </a:endParaRPr>
          </a:p>
          <a:p>
            <a:pPr marL="342900" indent="-342900" algn="just">
              <a:buAutoNum type="arabicPeriod"/>
            </a:pPr>
            <a:r>
              <a:rPr lang="en-US" sz="1600" dirty="0" err="1" smtClean="0">
                <a:latin typeface="Tahoma" panose="020B0604030504040204" pitchFamily="34" charset="0"/>
              </a:rPr>
              <a:t>Inganta</a:t>
            </a:r>
            <a:r>
              <a:rPr lang="en-US" sz="1600" dirty="0" smtClean="0">
                <a:latin typeface="Tahoma" panose="020B0604030504040204" pitchFamily="34" charset="0"/>
              </a:rPr>
              <a:t> </a:t>
            </a:r>
            <a:r>
              <a:rPr lang="en-US" sz="1600" dirty="0" err="1" smtClean="0">
                <a:latin typeface="Tahoma" panose="020B0604030504040204" pitchFamily="34" charset="0"/>
              </a:rPr>
              <a:t>hanyoyin</a:t>
            </a:r>
            <a:r>
              <a:rPr lang="en-US" sz="1600" dirty="0" smtClean="0">
                <a:latin typeface="Tahoma" panose="020B0604030504040204" pitchFamily="34" charset="0"/>
              </a:rPr>
              <a:t> </a:t>
            </a:r>
            <a:r>
              <a:rPr lang="en-US" sz="1600" dirty="0" err="1" smtClean="0">
                <a:latin typeface="Tahoma" panose="020B0604030504040204" pitchFamily="34" charset="0"/>
              </a:rPr>
              <a:t>samar</a:t>
            </a:r>
            <a:r>
              <a:rPr lang="en-US" sz="1600" dirty="0" smtClean="0">
                <a:latin typeface="Tahoma" panose="020B0604030504040204" pitchFamily="34" charset="0"/>
              </a:rPr>
              <a:t> da </a:t>
            </a:r>
            <a:r>
              <a:rPr lang="en-US" sz="1600" dirty="0" err="1" smtClean="0">
                <a:latin typeface="Tahoma" panose="020B0604030504040204" pitchFamily="34" charset="0"/>
              </a:rPr>
              <a:t>aiki</a:t>
            </a:r>
            <a:r>
              <a:rPr lang="en-US" sz="1600" dirty="0" smtClean="0">
                <a:latin typeface="Tahoma" panose="020B0604030504040204" pitchFamily="34" charset="0"/>
              </a:rPr>
              <a:t> </a:t>
            </a:r>
            <a:r>
              <a:rPr lang="en-US" sz="1600" dirty="0" err="1" smtClean="0">
                <a:latin typeface="Tahoma" panose="020B0604030504040204" pitchFamily="34" charset="0"/>
              </a:rPr>
              <a:t>mai</a:t>
            </a:r>
            <a:r>
              <a:rPr lang="en-US" sz="1600" dirty="0" smtClean="0">
                <a:latin typeface="Tahoma" panose="020B0604030504040204" pitchFamily="34" charset="0"/>
              </a:rPr>
              <a:t> </a:t>
            </a:r>
            <a:r>
              <a:rPr lang="en-US" sz="1600" dirty="0" err="1" smtClean="0">
                <a:latin typeface="Tahoma" panose="020B0604030504040204" pitchFamily="34" charset="0"/>
              </a:rPr>
              <a:t>nagarta</a:t>
            </a:r>
            <a:r>
              <a:rPr lang="en-US" sz="1600" dirty="0" smtClean="0">
                <a:latin typeface="Tahoma" panose="020B0604030504040204" pitchFamily="34" charset="0"/>
              </a:rPr>
              <a:t>.</a:t>
            </a:r>
          </a:p>
          <a:p>
            <a:pPr algn="just"/>
            <a:r>
              <a:rPr lang="en-US" sz="1600" dirty="0" err="1" smtClean="0">
                <a:latin typeface="Tahoma" panose="020B0604030504040204" pitchFamily="34" charset="0"/>
              </a:rPr>
              <a:t>Haka</a:t>
            </a:r>
            <a:r>
              <a:rPr lang="en-US" sz="1600" dirty="0" smtClean="0">
                <a:latin typeface="Tahoma" panose="020B0604030504040204" pitchFamily="34" charset="0"/>
              </a:rPr>
              <a:t> </a:t>
            </a:r>
            <a:r>
              <a:rPr lang="en-US" sz="1600" dirty="0" err="1" smtClean="0">
                <a:latin typeface="Tahoma" panose="020B0604030504040204" pitchFamily="34" charset="0"/>
              </a:rPr>
              <a:t>kuma</a:t>
            </a:r>
            <a:r>
              <a:rPr lang="en-US" sz="1600" dirty="0" smtClean="0">
                <a:latin typeface="Tahoma" panose="020B0604030504040204" pitchFamily="34" charset="0"/>
              </a:rPr>
              <a:t> </a:t>
            </a:r>
            <a:r>
              <a:rPr lang="en-US" sz="1600" dirty="0" err="1" smtClean="0">
                <a:latin typeface="Tahoma" panose="020B0604030504040204" pitchFamily="34" charset="0"/>
              </a:rPr>
              <a:t>wadannan</a:t>
            </a:r>
            <a:r>
              <a:rPr lang="en-US" sz="1600" dirty="0" smtClean="0">
                <a:latin typeface="Tahoma" panose="020B0604030504040204" pitchFamily="34" charset="0"/>
              </a:rPr>
              <a:t> </a:t>
            </a:r>
            <a:r>
              <a:rPr lang="en-US" sz="1600" dirty="0" err="1" smtClean="0">
                <a:latin typeface="Tahoma" panose="020B0604030504040204" pitchFamily="34" charset="0"/>
              </a:rPr>
              <a:t>muhimman</a:t>
            </a:r>
            <a:r>
              <a:rPr lang="en-US" sz="1600" dirty="0" smtClean="0">
                <a:latin typeface="Tahoma" panose="020B0604030504040204" pitchFamily="34" charset="0"/>
              </a:rPr>
              <a:t> </a:t>
            </a:r>
            <a:r>
              <a:rPr lang="en-US" sz="1600" dirty="0" err="1" smtClean="0">
                <a:latin typeface="Tahoma" panose="020B0604030504040204" pitchFamily="34" charset="0"/>
              </a:rPr>
              <a:t>abubuwa</a:t>
            </a:r>
            <a:r>
              <a:rPr lang="en-US" sz="1600" dirty="0" smtClean="0">
                <a:latin typeface="Tahoma" panose="020B0604030504040204" pitchFamily="34" charset="0"/>
              </a:rPr>
              <a:t> da aka </a:t>
            </a:r>
            <a:r>
              <a:rPr lang="en-US" sz="1600" dirty="0" err="1" smtClean="0">
                <a:latin typeface="Tahoma" panose="020B0604030504040204" pitchFamily="34" charset="0"/>
              </a:rPr>
              <a:t>lissafa</a:t>
            </a:r>
            <a:r>
              <a:rPr lang="en-US" sz="1600" dirty="0" smtClean="0">
                <a:latin typeface="Tahoma" panose="020B0604030504040204" pitchFamily="34" charset="0"/>
              </a:rPr>
              <a:t> </a:t>
            </a:r>
            <a:r>
              <a:rPr lang="en-US" sz="1600" dirty="0" err="1" smtClean="0">
                <a:latin typeface="Tahoma" panose="020B0604030504040204" pitchFamily="34" charset="0"/>
              </a:rPr>
              <a:t>zasu</a:t>
            </a:r>
            <a:r>
              <a:rPr lang="en-US" sz="1600" dirty="0" smtClean="0">
                <a:latin typeface="Tahoma" panose="020B0604030504040204" pitchFamily="34" charset="0"/>
              </a:rPr>
              <a:t> </a:t>
            </a:r>
            <a:r>
              <a:rPr lang="en-US" sz="1600" dirty="0" err="1" smtClean="0">
                <a:latin typeface="Tahoma" panose="020B0604030504040204" pitchFamily="34" charset="0"/>
              </a:rPr>
              <a:t>taimaka</a:t>
            </a:r>
            <a:r>
              <a:rPr lang="en-US" sz="1600" dirty="0" smtClean="0">
                <a:latin typeface="Tahoma" panose="020B0604030504040204" pitchFamily="34" charset="0"/>
              </a:rPr>
              <a:t> </a:t>
            </a:r>
            <a:r>
              <a:rPr lang="en-US" sz="1600" dirty="0" err="1" smtClean="0">
                <a:latin typeface="Tahoma" panose="020B0604030504040204" pitchFamily="34" charset="0"/>
              </a:rPr>
              <a:t>wajen</a:t>
            </a:r>
            <a:r>
              <a:rPr lang="en-US" sz="1600" dirty="0" smtClean="0">
                <a:latin typeface="Tahoma" panose="020B0604030504040204" pitchFamily="34" charset="0"/>
              </a:rPr>
              <a:t> </a:t>
            </a:r>
            <a:r>
              <a:rPr lang="en-US" sz="1600" dirty="0" err="1" smtClean="0">
                <a:latin typeface="Tahoma" panose="020B0604030504040204" pitchFamily="34" charset="0"/>
              </a:rPr>
              <a:t>habaka</a:t>
            </a:r>
            <a:r>
              <a:rPr lang="en-US" sz="1600" dirty="0" smtClean="0">
                <a:latin typeface="Tahoma" panose="020B0604030504040204" pitchFamily="34" charset="0"/>
              </a:rPr>
              <a:t> </a:t>
            </a:r>
            <a:r>
              <a:rPr lang="en-US" sz="1600" dirty="0" err="1" smtClean="0">
                <a:latin typeface="Tahoma" panose="020B0604030504040204" pitchFamily="34" charset="0"/>
              </a:rPr>
              <a:t>hukumomi</a:t>
            </a:r>
            <a:r>
              <a:rPr lang="en-US" sz="1600" dirty="0" smtClean="0">
                <a:latin typeface="Tahoma" panose="020B0604030504040204" pitchFamily="34" charset="0"/>
              </a:rPr>
              <a:t> </a:t>
            </a:r>
            <a:r>
              <a:rPr lang="en-US" sz="1600" dirty="0" err="1" smtClean="0">
                <a:latin typeface="Tahoma" panose="020B0604030504040204" pitchFamily="34" charset="0"/>
              </a:rPr>
              <a:t>masu</a:t>
            </a:r>
            <a:r>
              <a:rPr lang="en-US" sz="1600" dirty="0" smtClean="0">
                <a:latin typeface="Tahoma" panose="020B0604030504040204" pitchFamily="34" charset="0"/>
              </a:rPr>
              <a:t> </a:t>
            </a:r>
            <a:r>
              <a:rPr lang="en-US" sz="1600" dirty="0" err="1" smtClean="0">
                <a:latin typeface="Tahoma" panose="020B0604030504040204" pitchFamily="34" charset="0"/>
              </a:rPr>
              <a:t>muhimmanci</a:t>
            </a:r>
            <a:r>
              <a:rPr lang="en-US" sz="1600" dirty="0" smtClean="0">
                <a:latin typeface="Tahoma" panose="020B0604030504040204" pitchFamily="34" charset="0"/>
              </a:rPr>
              <a:t> </a:t>
            </a:r>
            <a:r>
              <a:rPr lang="en-US" sz="1600" dirty="0" err="1" smtClean="0">
                <a:latin typeface="Tahoma" panose="020B0604030504040204" pitchFamily="34" charset="0"/>
              </a:rPr>
              <a:t>kamar</a:t>
            </a:r>
            <a:r>
              <a:rPr lang="en-US" sz="1600" dirty="0" smtClean="0">
                <a:latin typeface="Tahoma" panose="020B0604030504040204" pitchFamily="34" charset="0"/>
              </a:rPr>
              <a:t> </a:t>
            </a:r>
            <a:r>
              <a:rPr lang="en-US" sz="1600" dirty="0" err="1" smtClean="0">
                <a:latin typeface="Tahoma" panose="020B0604030504040204" pitchFamily="34" charset="0"/>
              </a:rPr>
              <a:t>Hukumar</a:t>
            </a:r>
            <a:r>
              <a:rPr lang="en-US" sz="1600" dirty="0" smtClean="0">
                <a:latin typeface="Tahoma" panose="020B0604030504040204" pitchFamily="34" charset="0"/>
              </a:rPr>
              <a:t> </a:t>
            </a:r>
            <a:r>
              <a:rPr lang="en-US" sz="1600" dirty="0" err="1" smtClean="0">
                <a:latin typeface="Tahoma" panose="020B0604030504040204" pitchFamily="34" charset="0"/>
              </a:rPr>
              <a:t>Ilimi</a:t>
            </a:r>
            <a:r>
              <a:rPr lang="en-US" sz="1600" dirty="0" smtClean="0">
                <a:latin typeface="Tahoma" panose="020B0604030504040204" pitchFamily="34" charset="0"/>
              </a:rPr>
              <a:t>, </a:t>
            </a:r>
            <a:r>
              <a:rPr lang="en-US" sz="1600" dirty="0" err="1" smtClean="0">
                <a:latin typeface="Tahoma" panose="020B0604030504040204" pitchFamily="34" charset="0"/>
              </a:rPr>
              <a:t>Kiwon</a:t>
            </a:r>
            <a:r>
              <a:rPr lang="en-US" sz="1600" dirty="0" smtClean="0">
                <a:latin typeface="Tahoma" panose="020B0604030504040204" pitchFamily="34" charset="0"/>
              </a:rPr>
              <a:t> </a:t>
            </a:r>
            <a:r>
              <a:rPr lang="en-US" sz="1600" dirty="0" err="1" smtClean="0">
                <a:latin typeface="Tahoma" panose="020B0604030504040204" pitchFamily="34" charset="0"/>
              </a:rPr>
              <a:t>lafiya</a:t>
            </a:r>
            <a:r>
              <a:rPr lang="en-US" sz="1600" dirty="0" smtClean="0">
                <a:latin typeface="Tahoma" panose="020B0604030504040204" pitchFamily="34" charset="0"/>
              </a:rPr>
              <a:t>, </a:t>
            </a:r>
            <a:r>
              <a:rPr lang="en-US" sz="1600" dirty="0" err="1" smtClean="0">
                <a:latin typeface="Tahoma" panose="020B0604030504040204" pitchFamily="34" charset="0"/>
              </a:rPr>
              <a:t>Noma</a:t>
            </a:r>
            <a:r>
              <a:rPr lang="en-US" sz="1600" dirty="0" smtClean="0">
                <a:latin typeface="Tahoma" panose="020B0604030504040204" pitchFamily="34" charset="0"/>
              </a:rPr>
              <a:t>, da </a:t>
            </a:r>
            <a:r>
              <a:rPr lang="en-US" sz="1600" dirty="0" err="1" smtClean="0">
                <a:latin typeface="Tahoma" panose="020B0604030504040204" pitchFamily="34" charset="0"/>
              </a:rPr>
              <a:t>kuma</a:t>
            </a:r>
            <a:r>
              <a:rPr lang="en-US" sz="1600" dirty="0" smtClean="0">
                <a:latin typeface="Tahoma" panose="020B0604030504040204" pitchFamily="34" charset="0"/>
              </a:rPr>
              <a:t> ci </a:t>
            </a:r>
            <a:r>
              <a:rPr lang="en-US" sz="1600" dirty="0" err="1" smtClean="0">
                <a:latin typeface="Tahoma" panose="020B0604030504040204" pitchFamily="34" charset="0"/>
              </a:rPr>
              <a:t>gaba</a:t>
            </a:r>
            <a:r>
              <a:rPr lang="en-US" sz="1600" dirty="0" smtClean="0">
                <a:latin typeface="Tahoma" panose="020B0604030504040204" pitchFamily="34" charset="0"/>
              </a:rPr>
              <a:t> da </a:t>
            </a:r>
            <a:r>
              <a:rPr lang="en-US" sz="1600" dirty="0" err="1" smtClean="0">
                <a:latin typeface="Tahoma" panose="020B0604030504040204" pitchFamily="34" charset="0"/>
              </a:rPr>
              <a:t>samar</a:t>
            </a:r>
            <a:r>
              <a:rPr lang="en-US" sz="1600" dirty="0" smtClean="0">
                <a:latin typeface="Tahoma" panose="020B0604030504040204" pitchFamily="34" charset="0"/>
              </a:rPr>
              <a:t> da </a:t>
            </a:r>
            <a:r>
              <a:rPr lang="en-US" sz="1600" dirty="0" err="1" smtClean="0">
                <a:latin typeface="Tahoma" panose="020B0604030504040204" pitchFamily="34" charset="0"/>
              </a:rPr>
              <a:t>ababen</a:t>
            </a:r>
            <a:r>
              <a:rPr lang="en-US" sz="1600" dirty="0" smtClean="0">
                <a:latin typeface="Tahoma" panose="020B0604030504040204" pitchFamily="34" charset="0"/>
              </a:rPr>
              <a:t> more </a:t>
            </a:r>
            <a:r>
              <a:rPr lang="en-US" sz="1600" dirty="0" err="1" smtClean="0">
                <a:latin typeface="Tahoma" panose="020B0604030504040204" pitchFamily="34" charset="0"/>
              </a:rPr>
              <a:t>rayuwa</a:t>
            </a:r>
            <a:r>
              <a:rPr lang="en-US" sz="1600" dirty="0" smtClean="0">
                <a:latin typeface="Tahoma" panose="020B0604030504040204" pitchFamily="34" charset="0"/>
              </a:rPr>
              <a:t> </a:t>
            </a:r>
            <a:r>
              <a:rPr lang="en-US" sz="1600" dirty="0" err="1" smtClean="0">
                <a:latin typeface="Tahoma" panose="020B0604030504040204" pitchFamily="34" charset="0"/>
              </a:rPr>
              <a:t>wanda</a:t>
            </a:r>
            <a:r>
              <a:rPr lang="en-US" sz="1600" dirty="0" smtClean="0">
                <a:latin typeface="Tahoma" panose="020B0604030504040204" pitchFamily="34" charset="0"/>
              </a:rPr>
              <a:t> </a:t>
            </a:r>
            <a:r>
              <a:rPr lang="en-US" sz="1600" dirty="0" err="1" smtClean="0">
                <a:latin typeface="Tahoma" panose="020B0604030504040204" pitchFamily="34" charset="0"/>
              </a:rPr>
              <a:t>zasuyi</a:t>
            </a:r>
            <a:r>
              <a:rPr lang="en-US" sz="1600" dirty="0" smtClean="0">
                <a:latin typeface="Tahoma" panose="020B0604030504040204" pitchFamily="34" charset="0"/>
              </a:rPr>
              <a:t> </a:t>
            </a:r>
            <a:r>
              <a:rPr lang="en-US" sz="1600" dirty="0" err="1" smtClean="0">
                <a:latin typeface="Tahoma" panose="020B0604030504040204" pitchFamily="34" charset="0"/>
              </a:rPr>
              <a:t>daidai</a:t>
            </a:r>
            <a:r>
              <a:rPr lang="en-US" sz="1600" dirty="0" smtClean="0">
                <a:latin typeface="Tahoma" panose="020B0604030504040204" pitchFamily="34" charset="0"/>
              </a:rPr>
              <a:t> da </a:t>
            </a:r>
            <a:r>
              <a:rPr lang="en-US" sz="1600" dirty="0" err="1" smtClean="0">
                <a:latin typeface="Tahoma" panose="020B0604030504040204" pitchFamily="34" charset="0"/>
              </a:rPr>
              <a:t>Kundin</a:t>
            </a:r>
            <a:r>
              <a:rPr lang="en-US" sz="1600" dirty="0" smtClean="0">
                <a:latin typeface="Tahoma" panose="020B0604030504040204" pitchFamily="34" charset="0"/>
              </a:rPr>
              <a:t> </a:t>
            </a:r>
            <a:r>
              <a:rPr lang="en-US" sz="1600" dirty="0" err="1" smtClean="0">
                <a:latin typeface="Tahoma" panose="020B0604030504040204" pitchFamily="34" charset="0"/>
              </a:rPr>
              <a:t>cigaba</a:t>
            </a:r>
            <a:r>
              <a:rPr lang="en-US" sz="1600" dirty="0" smtClean="0">
                <a:latin typeface="Tahoma" panose="020B0604030504040204" pitchFamily="34" charset="0"/>
              </a:rPr>
              <a:t> </a:t>
            </a:r>
            <a:r>
              <a:rPr lang="en-US" sz="1600" dirty="0" err="1" smtClean="0">
                <a:latin typeface="Tahoma" panose="020B0604030504040204" pitchFamily="34" charset="0"/>
              </a:rPr>
              <a:t>na</a:t>
            </a:r>
            <a:r>
              <a:rPr lang="en-US" sz="1600" dirty="0" smtClean="0">
                <a:latin typeface="Tahoma" panose="020B0604030504040204" pitchFamily="34" charset="0"/>
              </a:rPr>
              <a:t> </a:t>
            </a:r>
            <a:r>
              <a:rPr lang="en-US" sz="1600" dirty="0" err="1" smtClean="0">
                <a:latin typeface="Tahoma" panose="020B0604030504040204" pitchFamily="34" charset="0"/>
              </a:rPr>
              <a:t>Jiha</a:t>
            </a:r>
            <a:r>
              <a:rPr lang="en-US" sz="1600" dirty="0" smtClean="0">
                <a:latin typeface="Tahoma" panose="020B0604030504040204" pitchFamily="34" charset="0"/>
              </a:rPr>
              <a:t> (DEVAGOM) da </a:t>
            </a:r>
            <a:r>
              <a:rPr lang="en-US" sz="1600" dirty="0" err="1" smtClean="0">
                <a:latin typeface="Tahoma" panose="020B0604030504040204" pitchFamily="34" charset="0"/>
              </a:rPr>
              <a:t>kuma</a:t>
            </a:r>
            <a:r>
              <a:rPr lang="en-US" sz="1600" dirty="0" smtClean="0">
                <a:latin typeface="Tahoma" panose="020B0604030504040204" pitchFamily="34" charset="0"/>
              </a:rPr>
              <a:t> </a:t>
            </a:r>
            <a:r>
              <a:rPr lang="en-US" sz="1600" dirty="0" err="1" smtClean="0">
                <a:latin typeface="Tahoma" panose="020B0604030504040204" pitchFamily="34" charset="0"/>
              </a:rPr>
              <a:t>cimma</a:t>
            </a:r>
            <a:r>
              <a:rPr lang="en-US" sz="1600" dirty="0" smtClean="0">
                <a:latin typeface="Tahoma" panose="020B0604030504040204" pitchFamily="34" charset="0"/>
              </a:rPr>
              <a:t> </a:t>
            </a:r>
            <a:r>
              <a:rPr lang="en-US" sz="1600" dirty="0" err="1" smtClean="0">
                <a:latin typeface="Tahoma" panose="020B0604030504040204" pitchFamily="34" charset="0"/>
              </a:rPr>
              <a:t>muradun</a:t>
            </a:r>
            <a:r>
              <a:rPr lang="en-US" sz="1600" dirty="0" smtClean="0">
                <a:latin typeface="Tahoma" panose="020B0604030504040204" pitchFamily="34" charset="0"/>
              </a:rPr>
              <a:t> </a:t>
            </a:r>
            <a:r>
              <a:rPr lang="en-US" sz="1600" dirty="0" err="1" smtClean="0">
                <a:latin typeface="Tahoma" panose="020B0604030504040204" pitchFamily="34" charset="0"/>
              </a:rPr>
              <a:t>karni</a:t>
            </a:r>
            <a:r>
              <a:rPr lang="en-US" sz="1600" dirty="0" smtClean="0">
                <a:latin typeface="Tahoma" panose="020B0604030504040204" pitchFamily="34" charset="0"/>
              </a:rPr>
              <a:t> (SDGs).</a:t>
            </a:r>
          </a:p>
        </p:txBody>
      </p:sp>
    </p:spTree>
    <p:extLst>
      <p:ext uri="{BB962C8B-B14F-4D97-AF65-F5344CB8AC3E}">
        <p14:creationId xmlns:p14="http://schemas.microsoft.com/office/powerpoint/2010/main" val="2376819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93943" y="353025"/>
            <a:ext cx="3038396" cy="586956"/>
          </a:xfrm>
          <a:prstGeom prst="rect">
            <a:avLst/>
          </a:prstGeom>
          <a:noFill/>
        </p:spPr>
        <p:txBody>
          <a:bodyPr wrap="none" rtlCol="0">
            <a:spAutoFit/>
          </a:bodyPr>
          <a:lstStyle/>
          <a:p>
            <a:pPr algn="ctr"/>
            <a:r>
              <a:rPr lang="en-US" b="1" dirty="0"/>
              <a:t>Ta Ina </a:t>
            </a:r>
            <a:r>
              <a:rPr lang="en-US" b="1" dirty="0" err="1"/>
              <a:t>Za’ayi</a:t>
            </a:r>
            <a:r>
              <a:rPr lang="en-US" b="1" dirty="0"/>
              <a:t> </a:t>
            </a:r>
            <a:r>
              <a:rPr lang="en-US" b="1" dirty="0" err="1"/>
              <a:t>Amfani</a:t>
            </a:r>
            <a:r>
              <a:rPr lang="en-US" b="1" dirty="0"/>
              <a:t> </a:t>
            </a:r>
            <a:r>
              <a:rPr lang="en-US" b="1" dirty="0" err="1"/>
              <a:t>da</a:t>
            </a:r>
            <a:r>
              <a:rPr lang="en-US" b="1" dirty="0"/>
              <a:t> </a:t>
            </a:r>
            <a:r>
              <a:rPr lang="en-US" b="1" dirty="0" err="1"/>
              <a:t>Kudaden</a:t>
            </a:r>
            <a:r>
              <a:rPr lang="en-US" b="1" dirty="0"/>
              <a:t>?</a:t>
            </a:r>
          </a:p>
          <a:p>
            <a:pPr algn="ctr"/>
            <a:endParaRPr lang="en-US" b="1" dirty="0"/>
          </a:p>
        </p:txBody>
      </p:sp>
      <p:sp>
        <p:nvSpPr>
          <p:cNvPr id="3" name="TextBox 2"/>
          <p:cNvSpPr txBox="1"/>
          <p:nvPr/>
        </p:nvSpPr>
        <p:spPr>
          <a:xfrm>
            <a:off x="533400" y="682900"/>
            <a:ext cx="5867400" cy="1081578"/>
          </a:xfrm>
          <a:prstGeom prst="rect">
            <a:avLst/>
          </a:prstGeom>
          <a:noFill/>
        </p:spPr>
        <p:txBody>
          <a:bodyPr wrap="square" rtlCol="0">
            <a:spAutoFit/>
          </a:bodyPr>
          <a:lstStyle/>
          <a:p>
            <a:r>
              <a:rPr lang="en-US" dirty="0" err="1"/>
              <a:t>Daga</a:t>
            </a:r>
            <a:r>
              <a:rPr lang="en-US" dirty="0"/>
              <a:t> </a:t>
            </a:r>
            <a:r>
              <a:rPr lang="en-US" dirty="0" err="1"/>
              <a:t>cikin</a:t>
            </a:r>
            <a:r>
              <a:rPr lang="en-US" dirty="0"/>
              <a:t> </a:t>
            </a:r>
            <a:r>
              <a:rPr lang="en-US" dirty="0" err="1"/>
              <a:t>kasafin</a:t>
            </a:r>
            <a:r>
              <a:rPr lang="en-US" dirty="0"/>
              <a:t> </a:t>
            </a:r>
            <a:r>
              <a:rPr lang="en-US" dirty="0" err="1"/>
              <a:t>kudin</a:t>
            </a:r>
            <a:r>
              <a:rPr lang="en-US" dirty="0"/>
              <a:t> da aka </a:t>
            </a:r>
            <a:r>
              <a:rPr lang="en-US" dirty="0" err="1"/>
              <a:t>sanya</a:t>
            </a:r>
            <a:r>
              <a:rPr lang="en-US" dirty="0"/>
              <a:t> </a:t>
            </a:r>
            <a:r>
              <a:rPr lang="en-US" dirty="0" err="1"/>
              <a:t>wa</a:t>
            </a:r>
            <a:r>
              <a:rPr lang="en-US" dirty="0"/>
              <a:t> </a:t>
            </a:r>
            <a:r>
              <a:rPr lang="en-US" dirty="0" err="1"/>
              <a:t>hannu</a:t>
            </a:r>
            <a:r>
              <a:rPr lang="en-US" dirty="0"/>
              <a:t> </a:t>
            </a:r>
            <a:r>
              <a:rPr lang="en-US" dirty="0" err="1"/>
              <a:t>na</a:t>
            </a:r>
            <a:r>
              <a:rPr lang="en-US" dirty="0"/>
              <a:t> </a:t>
            </a:r>
            <a:r>
              <a:rPr lang="en-US" dirty="0" err="1" smtClean="0"/>
              <a:t>shekarar</a:t>
            </a:r>
            <a:r>
              <a:rPr lang="en-US" dirty="0" smtClean="0"/>
              <a:t> 2024 </a:t>
            </a:r>
            <a:r>
              <a:rPr lang="en-US" dirty="0" err="1"/>
              <a:t>na</a:t>
            </a:r>
            <a:r>
              <a:rPr lang="en-US" dirty="0"/>
              <a:t> ₦208,064,000,000.00, </a:t>
            </a:r>
            <a:r>
              <a:rPr lang="en-US" dirty="0" err="1"/>
              <a:t>kaso</a:t>
            </a:r>
            <a:r>
              <a:rPr lang="en-US" dirty="0"/>
              <a:t> 42% an </a:t>
            </a:r>
            <a:r>
              <a:rPr lang="en-US" dirty="0" err="1"/>
              <a:t>sanyashi</a:t>
            </a:r>
            <a:r>
              <a:rPr lang="en-US" dirty="0"/>
              <a:t> ne a </a:t>
            </a:r>
            <a:r>
              <a:rPr lang="en-US" dirty="0" err="1"/>
              <a:t>bangaren</a:t>
            </a:r>
            <a:r>
              <a:rPr lang="en-US" dirty="0"/>
              <a:t> </a:t>
            </a:r>
            <a:r>
              <a:rPr lang="en-US" dirty="0" err="1"/>
              <a:t>manyan</a:t>
            </a:r>
            <a:r>
              <a:rPr lang="en-US" dirty="0"/>
              <a:t> </a:t>
            </a:r>
            <a:r>
              <a:rPr lang="en-US" dirty="0" err="1"/>
              <a:t>ayyuka</a:t>
            </a:r>
            <a:r>
              <a:rPr lang="en-US" dirty="0"/>
              <a:t>, </a:t>
            </a:r>
            <a:r>
              <a:rPr lang="en-US" dirty="0" err="1"/>
              <a:t>yayinda</a:t>
            </a:r>
            <a:r>
              <a:rPr lang="en-US" dirty="0"/>
              <a:t> </a:t>
            </a:r>
            <a:r>
              <a:rPr lang="en-US" dirty="0" err="1"/>
              <a:t>kaso</a:t>
            </a:r>
            <a:r>
              <a:rPr lang="en-US" dirty="0"/>
              <a:t> 58% aka </a:t>
            </a:r>
            <a:r>
              <a:rPr lang="en-US" dirty="0" err="1"/>
              <a:t>sanyashi</a:t>
            </a:r>
            <a:r>
              <a:rPr lang="en-US" dirty="0"/>
              <a:t> a </a:t>
            </a:r>
            <a:r>
              <a:rPr lang="en-US" dirty="0" err="1"/>
              <a:t>yyukan</a:t>
            </a:r>
            <a:r>
              <a:rPr lang="en-US" dirty="0"/>
              <a:t> </a:t>
            </a:r>
            <a:r>
              <a:rPr lang="en-US" dirty="0" err="1"/>
              <a:t>yau</a:t>
            </a:r>
            <a:r>
              <a:rPr lang="en-US" dirty="0"/>
              <a:t> da </a:t>
            </a:r>
            <a:r>
              <a:rPr lang="en-US" dirty="0" err="1"/>
              <a:t>kullum</a:t>
            </a:r>
            <a:endParaRPr lang="en-US" dirty="0"/>
          </a:p>
          <a:p>
            <a:endParaRPr lang="en-US" dirty="0"/>
          </a:p>
        </p:txBody>
      </p:sp>
      <p:grpSp>
        <p:nvGrpSpPr>
          <p:cNvPr id="4" name="Group 3"/>
          <p:cNvGrpSpPr/>
          <p:nvPr/>
        </p:nvGrpSpPr>
        <p:grpSpPr>
          <a:xfrm>
            <a:off x="1119850" y="1637810"/>
            <a:ext cx="4572000" cy="3657600"/>
            <a:chOff x="1143000" y="2286000"/>
            <a:chExt cx="4572000" cy="3657600"/>
          </a:xfrm>
        </p:grpSpPr>
        <p:graphicFrame>
          <p:nvGraphicFramePr>
            <p:cNvPr id="5" name="Chart 4"/>
            <p:cNvGraphicFramePr/>
            <p:nvPr/>
          </p:nvGraphicFramePr>
          <p:xfrm>
            <a:off x="1143000" y="2286000"/>
            <a:ext cx="45720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971800" y="3733800"/>
              <a:ext cx="838200" cy="339645"/>
            </a:xfrm>
            <a:prstGeom prst="rect">
              <a:avLst/>
            </a:prstGeom>
            <a:solidFill>
              <a:schemeClr val="bg1"/>
            </a:solidFill>
          </p:spPr>
          <p:txBody>
            <a:bodyPr wrap="square" rtlCol="0">
              <a:spAutoFit/>
            </a:bodyPr>
            <a:lstStyle/>
            <a:p>
              <a:pPr algn="ctr"/>
              <a:r>
                <a:rPr lang="en-US" dirty="0" smtClean="0"/>
                <a:t>   42%</a:t>
              </a:r>
              <a:endParaRPr lang="en-US" dirty="0"/>
            </a:p>
          </p:txBody>
        </p:sp>
        <p:sp>
          <p:nvSpPr>
            <p:cNvPr id="7" name="TextBox 6"/>
            <p:cNvSpPr txBox="1"/>
            <p:nvPr/>
          </p:nvSpPr>
          <p:spPr>
            <a:xfrm>
              <a:off x="1676400" y="3886200"/>
              <a:ext cx="762000" cy="339645"/>
            </a:xfrm>
            <a:prstGeom prst="rect">
              <a:avLst/>
            </a:prstGeom>
            <a:solidFill>
              <a:schemeClr val="bg1"/>
            </a:solidFill>
          </p:spPr>
          <p:txBody>
            <a:bodyPr wrap="square" rtlCol="0">
              <a:spAutoFit/>
            </a:bodyPr>
            <a:lstStyle/>
            <a:p>
              <a:pPr algn="ctr"/>
              <a:r>
                <a:rPr lang="en-US" dirty="0" smtClean="0"/>
                <a:t>   58%</a:t>
              </a:r>
              <a:endParaRPr lang="en-US" dirty="0"/>
            </a:p>
          </p:txBody>
        </p:sp>
      </p:grpSp>
      <p:pic>
        <p:nvPicPr>
          <p:cNvPr id="13" name="Picture 12"/>
          <p:cNvPicPr>
            <a:picLocks noChangeAspect="1"/>
          </p:cNvPicPr>
          <p:nvPr/>
        </p:nvPicPr>
        <p:blipFill>
          <a:blip r:embed="rId3"/>
          <a:stretch>
            <a:fillRect/>
          </a:stretch>
        </p:blipFill>
        <p:spPr>
          <a:xfrm>
            <a:off x="357809" y="5051187"/>
            <a:ext cx="6132443" cy="3834396"/>
          </a:xfrm>
          <a:prstGeom prst="rect">
            <a:avLst/>
          </a:prstGeom>
        </p:spPr>
      </p:pic>
    </p:spTree>
    <p:extLst>
      <p:ext uri="{BB962C8B-B14F-4D97-AF65-F5344CB8AC3E}">
        <p14:creationId xmlns:p14="http://schemas.microsoft.com/office/powerpoint/2010/main" val="1408908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2152</TotalTime>
  <Words>1507</Words>
  <Application>Microsoft Office PowerPoint</Application>
  <PresentationFormat>Custom</PresentationFormat>
  <Paragraphs>412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Tahoma</vt:lpstr>
      <vt:lpstr>Wingdings</vt:lpstr>
      <vt:lpstr>Office Theme</vt:lpstr>
      <vt:lpstr>PowerPoint Presentation</vt:lpstr>
      <vt:lpstr>PowerPoint Presentation</vt:lpstr>
      <vt:lpstr>Kasafin Kudi Domin Al’umma: wannar wata wallaface da gwamnati ta kanyi a sawwake domin al’umma su fahimci yadda gwamnati take kasafin kudadenta domin kowa ya fahimci yadda kudaden gwamnati ke amfanar al’umma. Akan wallafashine ta harshen da mutane sukafi fahimta.  Kasafin Kudi: wannan wani tsarin hasashene da gwamnati takanyi akan kudaden da take saran samu da kuma ta yadda zata kashesu na tsawon lokaci wanda akan yishi a shekara. Tsarine wanda gwamnati takeyi domin samar da kudaden shiga da kuma ta yadda za’a kashesu akan ayyuka da manufofin gwamnati domin al’umma    kudin Shiga: wadannan wasu kudine da gwamnati take da kwarin gwiwar zata samu a shekara. Ana samun kudinne daga rabonnin gwamnatin tarayya, harajin cikin gida, tallafi daga ciki da wajen kasa, tara, da sauransu.  Kashe Kudi: wannan shine tsarinda gwamnati takeyi domin sarrafa kudin da ta samu. Kudin akan kashesu ne amadadin al’umma ta hayoyi biyu kamar haka: Manyan Ayyuka da Albashi da  Alawus.  Manyan Ayyuka: wannan tsarine da gwamnati takeyi domin kashe kudi akan manyan ayyuka kamar gina tituna, da sauran gineginen gwamanti, samar da wutan lantarki, samar da motoci, kayan samar da tsaro, da sauransu.  Albashi da Alawus: wannan tsarin kashe kudine da gwamanti takeyi akan albashin ma’aikata da alawus na ma’aikata. Akwai kuma kudaden gudanarwa kamar tafiye tafiye, biyan kudin wuta, sayen mayukan motoci da injunan wuta, sayen kayayyakin gudanar da ofis, kananan gyare gyare da sauransu.   Bashi: wannan wani tsarine da gwamnati takeyi domin ranto kudi daga wassu kasashe ko kuma bankunan cikin gida domin yin wassu ayyuka na gaggawa alokacin da gwamnati take karancin kudi. Ana biyan kudinne ta hanyar da aka tsara wajen bayardasu. A kwai kudin da ake kashewa wurin cika ka’idojin karba da biyan kudin.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REPUBLIC OF NIGERIA</dc:title>
  <dc:creator>SALE ADAMU</dc:creator>
  <cp:lastModifiedBy>SALE ADAMU</cp:lastModifiedBy>
  <cp:revision>121</cp:revision>
  <cp:lastPrinted>2024-03-05T13:12:17Z</cp:lastPrinted>
  <dcterms:created xsi:type="dcterms:W3CDTF">2024-02-27T12:40:08Z</dcterms:created>
  <dcterms:modified xsi:type="dcterms:W3CDTF">2024-05-21T09:31:35Z</dcterms:modified>
</cp:coreProperties>
</file>