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3.xml" ContentType="application/vnd.openxmlformats-officedocument.themeOverride+xml"/>
  <Override PartName="/ppt/notesSlides/notesSlide3.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theme/themeOverride4.xml" ContentType="application/vnd.openxmlformats-officedocument.themeOverr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3"/>
  </p:notesMasterIdLst>
  <p:sldIdLst>
    <p:sldId id="256" r:id="rId2"/>
    <p:sldId id="258" r:id="rId3"/>
    <p:sldId id="260" r:id="rId4"/>
    <p:sldId id="262" r:id="rId5"/>
    <p:sldId id="279" r:id="rId6"/>
    <p:sldId id="263" r:id="rId7"/>
    <p:sldId id="266" r:id="rId8"/>
    <p:sldId id="267" r:id="rId9"/>
    <p:sldId id="272" r:id="rId10"/>
    <p:sldId id="280" r:id="rId11"/>
    <p:sldId id="268" r:id="rId12"/>
    <p:sldId id="292" r:id="rId13"/>
    <p:sldId id="295" r:id="rId14"/>
    <p:sldId id="298" r:id="rId15"/>
    <p:sldId id="296" r:id="rId16"/>
    <p:sldId id="297" r:id="rId17"/>
    <p:sldId id="299" r:id="rId18"/>
    <p:sldId id="300" r:id="rId19"/>
    <p:sldId id="301" r:id="rId20"/>
    <p:sldId id="302" r:id="rId21"/>
    <p:sldId id="281" r:id="rId22"/>
    <p:sldId id="282" r:id="rId23"/>
    <p:sldId id="283" r:id="rId24"/>
    <p:sldId id="284" r:id="rId25"/>
    <p:sldId id="285" r:id="rId26"/>
    <p:sldId id="286" r:id="rId27"/>
    <p:sldId id="287" r:id="rId28"/>
    <p:sldId id="288" r:id="rId29"/>
    <p:sldId id="274" r:id="rId30"/>
    <p:sldId id="275" r:id="rId31"/>
    <p:sldId id="277" r:id="rId32"/>
  </p:sldIdLst>
  <p:sldSz cx="6858000" cy="9144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6" userDrawn="1">
          <p15:clr>
            <a:srgbClr val="A4A3A4"/>
          </p15:clr>
        </p15:guide>
        <p15:guide id="2" pos="212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04040"/>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481" autoAdjust="0"/>
    <p:restoredTop sz="95337" autoAdjust="0"/>
  </p:normalViewPr>
  <p:slideViewPr>
    <p:cSldViewPr showGuides="1">
      <p:cViewPr varScale="1">
        <p:scale>
          <a:sx n="63" d="100"/>
          <a:sy n="63" d="100"/>
        </p:scale>
        <p:origin x="2237" y="43"/>
      </p:cViewPr>
      <p:guideLst>
        <p:guide orient="horz" pos="2886"/>
        <p:guide pos="2126"/>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oleObject" Target="file:///C:\Users\User%20Sale%20Adamu%20M\Downloads\2026%20Citizens%20Budget%20MS%20Excel%20(English)%20Template.xlsx" TargetMode="External"/></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oleObject" Target="file:///C:\Users\User%20Sale%20Adamu%20M\Downloads\2026%20Citizens%20Budget%20MS%20Excel%20(English)%20Template.xlsx" TargetMode="External"/></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oleObject" Target="file:///C:\Users\User%20Sale%20Adamu%20M\Downloads\2026%20Citizens%20Budget%20MS%20Excel%20(English)%20Template.xlsx" TargetMode="External"/></Relationships>
</file>

<file path=ppt/charts/_rels/chart4.xml.rels><?xml version="1.0" encoding="UTF-8" standalone="yes"?>
<Relationships xmlns="http://schemas.openxmlformats.org/package/2006/relationships"><Relationship Id="rId3" Type="http://schemas.openxmlformats.org/officeDocument/2006/relationships/themeOverride" Target="../theme/themeOverride4.xml"/><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oleObject" Target="file:///C:\Users\User%20Sale%20Adamu%20M\Downloads\2026%20Citizens%20Budget%20MS%20Excel%20(English)%20Template.xlsx" TargetMode="External"/></Relationships>
</file>

<file path=ppt/charts/_rels/chart5.xml.rels><?xml version="1.0" encoding="UTF-8" standalone="yes"?>
<Relationships xmlns="http://schemas.openxmlformats.org/package/2006/relationships"><Relationship Id="rId3" Type="http://schemas.openxmlformats.org/officeDocument/2006/relationships/oleObject" Target="file:///C:\Users\User%20Sale%20Adamu%20M\Downloads\2026%20Citizens%20Budget%20MS%20Excel%20(English)%20Template.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C:\Users\User%20Sale%20Adamu%20M\Downloads\2026%20Citizens%20Budget%20MS%20Excel%20(English)%20Template.xlsx" TargetMode="External"/><Relationship Id="rId2" Type="http://schemas.microsoft.com/office/2011/relationships/chartColorStyle" Target="colors6.xml"/><Relationship Id="rId1" Type="http://schemas.microsoft.com/office/2011/relationships/chartStyle" Target="style6.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lang="en-US" sz="1100" b="1" i="0" u="none" strike="noStrike" kern="1200" spc="0" baseline="0">
                <a:solidFill>
                  <a:schemeClr val="tx1">
                    <a:lumMod val="65000"/>
                    <a:lumOff val="35000"/>
                  </a:schemeClr>
                </a:solidFill>
                <a:latin typeface="+mn-lt"/>
                <a:ea typeface="+mn-ea"/>
                <a:cs typeface="+mn-cs"/>
              </a:defRPr>
            </a:pPr>
            <a:r>
              <a:rPr lang="en-GB" sz="1100" b="1"/>
              <a:t>Recurrent Expenditure</a:t>
            </a:r>
            <a:r>
              <a:rPr lang="en-GB" sz="1100" b="1" baseline="0"/>
              <a:t> by Sector</a:t>
            </a:r>
            <a:endParaRPr lang="en-GB" sz="1100" b="1"/>
          </a:p>
        </c:rich>
      </c:tx>
      <c:overlay val="0"/>
      <c:spPr>
        <a:noFill/>
        <a:ln>
          <a:noFill/>
        </a:ln>
        <a:effectLst/>
      </c:spPr>
      <c:txPr>
        <a:bodyPr rot="0" spcFirstLastPara="1" vertOverflow="ellipsis" vert="horz" wrap="square" anchor="ctr" anchorCtr="1"/>
        <a:lstStyle/>
        <a:p>
          <a:pPr>
            <a:defRPr lang="en-US" sz="11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dPt>
            <c:idx val="0"/>
            <c:bubble3D val="0"/>
            <c:spPr>
              <a:solidFill>
                <a:schemeClr val="accent1"/>
              </a:solidFill>
              <a:ln w="19050">
                <a:solidFill>
                  <a:schemeClr val="lt1"/>
                </a:solidFill>
              </a:ln>
              <a:effectLst/>
            </c:spPr>
          </c:dPt>
          <c:dPt>
            <c:idx val="1"/>
            <c:bubble3D val="0"/>
            <c:spPr>
              <a:solidFill>
                <a:schemeClr val="accent2"/>
              </a:solidFill>
              <a:ln w="19050">
                <a:solidFill>
                  <a:schemeClr val="lt1"/>
                </a:solidFill>
              </a:ln>
              <a:effectLst/>
            </c:spPr>
          </c:dPt>
          <c:dPt>
            <c:idx val="2"/>
            <c:bubble3D val="0"/>
            <c:spPr>
              <a:solidFill>
                <a:schemeClr val="accent3"/>
              </a:solidFill>
              <a:ln w="19050">
                <a:solidFill>
                  <a:schemeClr val="lt1"/>
                </a:solidFill>
              </a:ln>
              <a:effectLst/>
            </c:spPr>
          </c:dPt>
          <c:dPt>
            <c:idx val="3"/>
            <c:bubble3D val="0"/>
            <c:spPr>
              <a:solidFill>
                <a:schemeClr val="accent4"/>
              </a:solidFill>
              <a:ln w="19050">
                <a:solidFill>
                  <a:schemeClr val="lt1"/>
                </a:solidFill>
              </a:ln>
              <a:effectLst/>
            </c:spPr>
          </c:dPt>
          <c:dLbls>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dLblPos val="bestFit"/>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'4.1 Expenditure by NCOA Sector'!$C$6:$C$10</c:f>
              <c:strCache>
                <c:ptCount val="4"/>
                <c:pt idx="0">
                  <c:v>Administration Sector</c:v>
                </c:pt>
                <c:pt idx="1">
                  <c:v>Economic Sector</c:v>
                </c:pt>
                <c:pt idx="2">
                  <c:v>Law and Justice Sector</c:v>
                </c:pt>
                <c:pt idx="3">
                  <c:v>Social Services Sector</c:v>
                </c:pt>
              </c:strCache>
            </c:strRef>
          </c:cat>
          <c:val>
            <c:numRef>
              <c:f>'4.1 Expenditure by NCOA Sector'!$G$6:$G$10</c:f>
              <c:numCache>
                <c:formatCode>_-* #,##0_-;\-* #,##0_-;_-* "-"??_-;_-@_-</c:formatCode>
                <c:ptCount val="4"/>
                <c:pt idx="0">
                  <c:v>43813480000</c:v>
                </c:pt>
                <c:pt idx="1">
                  <c:v>75711038000</c:v>
                </c:pt>
                <c:pt idx="2">
                  <c:v>5027200000</c:v>
                </c:pt>
                <c:pt idx="3">
                  <c:v>64890595000</c:v>
                </c:pt>
              </c:numCache>
            </c:numRef>
          </c:val>
        </c:ser>
        <c:dLbls>
          <c:showLegendKey val="0"/>
          <c:showVal val="0"/>
          <c:showCatName val="0"/>
          <c:showSerName val="0"/>
          <c:showPercent val="1"/>
          <c:showBubbleSize val="0"/>
          <c:showLeaderLines val="1"/>
        </c:dLbls>
        <c:firstSliceAng val="0"/>
      </c:pieChart>
      <c:spPr>
        <a:noFill/>
        <a:ln>
          <a:noFill/>
        </a:ln>
        <a:effectLst/>
      </c:spPr>
    </c:plotArea>
    <c:legend>
      <c:legendPos val="r"/>
      <c:overlay val="0"/>
      <c:spPr>
        <a:noFill/>
        <a:ln>
          <a:noFill/>
        </a:ln>
        <a:effectLst/>
      </c:spPr>
      <c:txPr>
        <a:bodyPr rot="0" spcFirstLastPara="1" vertOverflow="ellipsis" vert="horz" wrap="square" anchor="ctr" anchorCtr="1"/>
        <a:lstStyle/>
        <a:p>
          <a:pPr>
            <a:defRPr lang="en-US"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uri="{0b15fc19-7d7d-44ad-8c2d-2c3a37ce22c3}">
        <chartProps xmlns="https://web.wps.cn/et/2018/main" chartId="{9f21785e-a871-49a3-9417-ef70ba9be0da}"/>
      </c:ext>
    </c:extLst>
  </c:chart>
  <c:spPr>
    <a:solidFill>
      <a:schemeClr val="bg1"/>
    </a:solidFill>
    <a:ln w="9525" cap="flat" cmpd="sng" algn="ctr">
      <a:solidFill>
        <a:sysClr val="windowText" lastClr="000000"/>
      </a:solidFill>
      <a:round/>
    </a:ln>
    <a:effectLst/>
  </c:spPr>
  <c:txPr>
    <a:bodyPr/>
    <a:lstStyle/>
    <a:p>
      <a:pPr>
        <a:defRPr lang="en-US"/>
      </a:pPr>
      <a:endParaRPr lang="en-US"/>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lang="en-US" sz="1100" b="1" i="0" u="none" strike="noStrike" kern="1200" spc="0" baseline="0">
                <a:solidFill>
                  <a:schemeClr val="tx1">
                    <a:lumMod val="65000"/>
                    <a:lumOff val="35000"/>
                  </a:schemeClr>
                </a:solidFill>
                <a:latin typeface="+mn-lt"/>
                <a:ea typeface="+mn-ea"/>
                <a:cs typeface="+mn-cs"/>
              </a:defRPr>
            </a:pPr>
            <a:r>
              <a:rPr lang="en-GB" sz="1100" b="1"/>
              <a:t>Capital Expenditure</a:t>
            </a:r>
            <a:r>
              <a:rPr lang="en-GB" sz="1100" b="1" baseline="0"/>
              <a:t> by Sector</a:t>
            </a:r>
            <a:endParaRPr lang="en-GB" sz="1100" b="1"/>
          </a:p>
        </c:rich>
      </c:tx>
      <c:overlay val="0"/>
      <c:spPr>
        <a:noFill/>
        <a:ln>
          <a:noFill/>
        </a:ln>
        <a:effectLst/>
      </c:spPr>
      <c:txPr>
        <a:bodyPr rot="0" spcFirstLastPara="1" vertOverflow="ellipsis" vert="horz" wrap="square" anchor="ctr" anchorCtr="1"/>
        <a:lstStyle/>
        <a:p>
          <a:pPr>
            <a:defRPr lang="en-US" sz="11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dPt>
            <c:idx val="0"/>
            <c:bubble3D val="0"/>
            <c:spPr>
              <a:solidFill>
                <a:schemeClr val="accent1"/>
              </a:solidFill>
              <a:ln w="19050">
                <a:solidFill>
                  <a:schemeClr val="lt1"/>
                </a:solidFill>
              </a:ln>
              <a:effectLst/>
            </c:spPr>
          </c:dPt>
          <c:dPt>
            <c:idx val="1"/>
            <c:bubble3D val="0"/>
            <c:spPr>
              <a:solidFill>
                <a:schemeClr val="accent2"/>
              </a:solidFill>
              <a:ln w="19050">
                <a:solidFill>
                  <a:schemeClr val="lt1"/>
                </a:solidFill>
              </a:ln>
              <a:effectLst/>
            </c:spPr>
          </c:dPt>
          <c:dPt>
            <c:idx val="2"/>
            <c:bubble3D val="0"/>
            <c:spPr>
              <a:solidFill>
                <a:schemeClr val="accent3"/>
              </a:solidFill>
              <a:ln w="19050">
                <a:solidFill>
                  <a:schemeClr val="lt1"/>
                </a:solidFill>
              </a:ln>
              <a:effectLst/>
            </c:spPr>
          </c:dPt>
          <c:dPt>
            <c:idx val="3"/>
            <c:bubble3D val="0"/>
            <c:spPr>
              <a:solidFill>
                <a:schemeClr val="accent4"/>
              </a:solidFill>
              <a:ln w="19050">
                <a:solidFill>
                  <a:schemeClr val="lt1"/>
                </a:solidFill>
              </a:ln>
              <a:effectLst/>
            </c:spPr>
          </c:dPt>
          <c:dLbls>
            <c:dLbl>
              <c:idx val="2"/>
              <c:layout>
                <c:manualLayout>
                  <c:x val="2.7927927927927899E-3"/>
                  <c:y val="1.6615191103972901E-2"/>
                </c:manualLayout>
              </c:layout>
              <c:tx>
                <c:rich>
                  <a:bodyPr/>
                  <a:lstStyle/>
                  <a:p>
                    <a:r>
                      <a:rPr lang="en-US" smtClean="0"/>
                      <a:t>0.004</a:t>
                    </a:r>
                    <a:endParaRPr lang="en-US"/>
                  </a:p>
                </c:rich>
              </c:tx>
              <c:dLblPos val="bestFit"/>
              <c:showLegendKey val="0"/>
              <c:showVal val="0"/>
              <c:showCatName val="0"/>
              <c:showSerName val="0"/>
              <c:showPercent val="1"/>
              <c:showBubbleSize val="0"/>
              <c:extLst>
                <c:ext xmlns:c15="http://schemas.microsoft.com/office/drawing/2012/chart" uri="{CE6537A1-D6FC-4f65-9D91-7224C49458BB}"/>
              </c:extLst>
            </c:dLbl>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dLblPos val="bestFit"/>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'4.1 Expenditure by NCOA Sector'!$C$6:$C$10</c:f>
              <c:strCache>
                <c:ptCount val="4"/>
                <c:pt idx="0">
                  <c:v>Administration Sector</c:v>
                </c:pt>
                <c:pt idx="1">
                  <c:v>Economic Sector</c:v>
                </c:pt>
                <c:pt idx="2">
                  <c:v>Law and Justice Sector</c:v>
                </c:pt>
                <c:pt idx="3">
                  <c:v>Social Services Sector</c:v>
                </c:pt>
              </c:strCache>
            </c:strRef>
          </c:cat>
          <c:val>
            <c:numRef>
              <c:f>'4.1 Expenditure by NCOA Sector'!$H$6:$H$10</c:f>
              <c:numCache>
                <c:formatCode>_-* #,##0_-;\-* #,##0_-;_-* "-"??_-;_-@_-</c:formatCode>
                <c:ptCount val="4"/>
                <c:pt idx="0">
                  <c:v>31628000000</c:v>
                </c:pt>
                <c:pt idx="1">
                  <c:v>298149200000</c:v>
                </c:pt>
                <c:pt idx="2">
                  <c:v>2173000000</c:v>
                </c:pt>
                <c:pt idx="3">
                  <c:v>96560570000</c:v>
                </c:pt>
              </c:numCache>
            </c:numRef>
          </c:val>
        </c:ser>
        <c:dLbls>
          <c:showLegendKey val="0"/>
          <c:showVal val="0"/>
          <c:showCatName val="0"/>
          <c:showSerName val="0"/>
          <c:showPercent val="1"/>
          <c:showBubbleSize val="0"/>
          <c:showLeaderLines val="1"/>
        </c:dLbls>
        <c:firstSliceAng val="0"/>
      </c:pieChart>
      <c:spPr>
        <a:noFill/>
        <a:ln>
          <a:noFill/>
        </a:ln>
        <a:effectLst/>
      </c:spPr>
    </c:plotArea>
    <c:legend>
      <c:legendPos val="r"/>
      <c:overlay val="0"/>
      <c:spPr>
        <a:noFill/>
        <a:ln>
          <a:noFill/>
        </a:ln>
        <a:effectLst/>
      </c:spPr>
      <c:txPr>
        <a:bodyPr rot="0" spcFirstLastPara="1" vertOverflow="ellipsis" vert="horz" wrap="square" anchor="ctr" anchorCtr="1"/>
        <a:lstStyle/>
        <a:p>
          <a:pPr>
            <a:defRPr lang="en-US"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uri="{0b15fc19-7d7d-44ad-8c2d-2c3a37ce22c3}">
        <chartProps xmlns="https://web.wps.cn/et/2018/main" chartId="{1a88001c-3f50-4857-bc52-7ffe1711a165}"/>
      </c:ext>
    </c:extLst>
  </c:chart>
  <c:spPr>
    <a:solidFill>
      <a:schemeClr val="bg1"/>
    </a:solidFill>
    <a:ln w="9525" cap="flat" cmpd="sng" algn="ctr">
      <a:solidFill>
        <a:sysClr val="windowText" lastClr="000000"/>
      </a:solidFill>
      <a:round/>
    </a:ln>
    <a:effectLst/>
  </c:spPr>
  <c:txPr>
    <a:bodyPr/>
    <a:lstStyle/>
    <a:p>
      <a:pPr>
        <a:defRPr lang="en-US"/>
      </a:pPr>
      <a:endParaRPr lang="en-US"/>
    </a:p>
  </c:txPr>
  <c:externalData r:id="rId4">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lang="en-US" sz="1100" b="1" i="0" u="none" strike="noStrike" kern="1200" spc="0" baseline="0">
                <a:solidFill>
                  <a:schemeClr val="tx1">
                    <a:lumMod val="65000"/>
                    <a:lumOff val="35000"/>
                  </a:schemeClr>
                </a:solidFill>
                <a:latin typeface="+mn-lt"/>
                <a:ea typeface="+mn-ea"/>
                <a:cs typeface="+mn-cs"/>
              </a:defRPr>
            </a:pPr>
            <a:r>
              <a:rPr lang="en-GB" sz="1100" b="1"/>
              <a:t>Total Expenditure</a:t>
            </a:r>
            <a:r>
              <a:rPr lang="en-GB" sz="1100" b="1" baseline="0"/>
              <a:t> by Sector</a:t>
            </a:r>
            <a:endParaRPr lang="en-GB" sz="1100" b="1"/>
          </a:p>
        </c:rich>
      </c:tx>
      <c:overlay val="0"/>
      <c:spPr>
        <a:noFill/>
        <a:ln>
          <a:noFill/>
        </a:ln>
        <a:effectLst/>
      </c:spPr>
      <c:txPr>
        <a:bodyPr rot="0" spcFirstLastPara="1" vertOverflow="ellipsis" vert="horz" wrap="square" anchor="ctr" anchorCtr="1"/>
        <a:lstStyle/>
        <a:p>
          <a:pPr>
            <a:defRPr lang="en-US" sz="11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dPt>
            <c:idx val="0"/>
            <c:bubble3D val="0"/>
            <c:spPr>
              <a:solidFill>
                <a:schemeClr val="accent1"/>
              </a:solidFill>
              <a:ln w="19050">
                <a:solidFill>
                  <a:schemeClr val="lt1"/>
                </a:solidFill>
              </a:ln>
              <a:effectLst/>
            </c:spPr>
          </c:dPt>
          <c:dPt>
            <c:idx val="1"/>
            <c:bubble3D val="0"/>
            <c:spPr>
              <a:solidFill>
                <a:schemeClr val="accent2"/>
              </a:solidFill>
              <a:ln w="19050">
                <a:solidFill>
                  <a:schemeClr val="lt1"/>
                </a:solidFill>
              </a:ln>
              <a:effectLst/>
            </c:spPr>
          </c:dPt>
          <c:dPt>
            <c:idx val="2"/>
            <c:bubble3D val="0"/>
            <c:spPr>
              <a:solidFill>
                <a:schemeClr val="accent3"/>
              </a:solidFill>
              <a:ln w="19050">
                <a:solidFill>
                  <a:schemeClr val="lt1"/>
                </a:solidFill>
              </a:ln>
              <a:effectLst/>
            </c:spPr>
          </c:dPt>
          <c:dPt>
            <c:idx val="3"/>
            <c:bubble3D val="0"/>
            <c:spPr>
              <a:solidFill>
                <a:schemeClr val="accent4"/>
              </a:solidFill>
              <a:ln w="19050">
                <a:solidFill>
                  <a:schemeClr val="lt1"/>
                </a:solidFill>
              </a:ln>
              <a:effectLst/>
            </c:spPr>
          </c:dPt>
          <c:dLbls>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dLblPos val="bestFit"/>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'4.1 Expenditure by NCOA Sector'!$C$6:$C$10</c:f>
              <c:strCache>
                <c:ptCount val="4"/>
                <c:pt idx="0">
                  <c:v>Administration Sector</c:v>
                </c:pt>
                <c:pt idx="1">
                  <c:v>Economic Sector</c:v>
                </c:pt>
                <c:pt idx="2">
                  <c:v>Law and Justice Sector</c:v>
                </c:pt>
                <c:pt idx="3">
                  <c:v>Social Services Sector</c:v>
                </c:pt>
              </c:strCache>
            </c:strRef>
          </c:cat>
          <c:val>
            <c:numRef>
              <c:f>'4.1 Expenditure by NCOA Sector'!$I$6:$I$10</c:f>
              <c:numCache>
                <c:formatCode>_-* #,##0_-;\-* #,##0_-;_-* "-"??_-;_-@_-</c:formatCode>
                <c:ptCount val="4"/>
                <c:pt idx="0">
                  <c:v>75441480000</c:v>
                </c:pt>
                <c:pt idx="1">
                  <c:v>373860238000</c:v>
                </c:pt>
                <c:pt idx="2">
                  <c:v>7200200000</c:v>
                </c:pt>
                <c:pt idx="3">
                  <c:v>161451165000</c:v>
                </c:pt>
              </c:numCache>
            </c:numRef>
          </c:val>
        </c:ser>
        <c:dLbls>
          <c:showLegendKey val="0"/>
          <c:showVal val="0"/>
          <c:showCatName val="0"/>
          <c:showSerName val="0"/>
          <c:showPercent val="1"/>
          <c:showBubbleSize val="0"/>
          <c:showLeaderLines val="1"/>
        </c:dLbls>
        <c:firstSliceAng val="0"/>
      </c:pieChart>
      <c:spPr>
        <a:noFill/>
        <a:ln>
          <a:noFill/>
        </a:ln>
        <a:effectLst/>
      </c:spPr>
    </c:plotArea>
    <c:legend>
      <c:legendPos val="r"/>
      <c:overlay val="0"/>
      <c:spPr>
        <a:noFill/>
        <a:ln>
          <a:noFill/>
        </a:ln>
        <a:effectLst/>
      </c:spPr>
      <c:txPr>
        <a:bodyPr rot="0" spcFirstLastPara="1" vertOverflow="ellipsis" vert="horz" wrap="square" anchor="ctr" anchorCtr="1"/>
        <a:lstStyle/>
        <a:p>
          <a:pPr>
            <a:defRPr lang="en-US"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uri="{0b15fc19-7d7d-44ad-8c2d-2c3a37ce22c3}">
        <chartProps xmlns="https://web.wps.cn/et/2018/main" chartId="{8947f67c-16c1-4d4a-9af4-5a44870051b8}"/>
      </c:ext>
    </c:extLst>
  </c:chart>
  <c:spPr>
    <a:solidFill>
      <a:schemeClr val="bg1"/>
    </a:solidFill>
    <a:ln w="9525" cap="flat" cmpd="sng" algn="ctr">
      <a:solidFill>
        <a:sysClr val="windowText" lastClr="000000"/>
      </a:solidFill>
      <a:round/>
    </a:ln>
    <a:effectLst/>
  </c:spPr>
  <c:txPr>
    <a:bodyPr/>
    <a:lstStyle/>
    <a:p>
      <a:pPr>
        <a:defRPr lang="en-US"/>
      </a:pPr>
      <a:endParaRPr lang="en-US"/>
    </a:p>
  </c:txPr>
  <c:externalData r:id="rId4">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lang="en-US" sz="1400" b="1" i="0" u="none" strike="noStrike" kern="1200" spc="0" baseline="0">
                <a:solidFill>
                  <a:schemeClr val="tx1">
                    <a:lumMod val="65000"/>
                    <a:lumOff val="35000"/>
                  </a:schemeClr>
                </a:solidFill>
                <a:latin typeface="+mn-lt"/>
                <a:ea typeface="+mn-ea"/>
                <a:cs typeface="+mn-cs"/>
              </a:defRPr>
            </a:pPr>
            <a:r>
              <a:rPr lang="en-GB" b="1"/>
              <a:t>Top Five Projects</a:t>
            </a:r>
          </a:p>
        </c:rich>
      </c:tx>
      <c:overlay val="0"/>
      <c:spPr>
        <a:noFill/>
        <a:ln>
          <a:noFill/>
        </a:ln>
        <a:effectLst/>
      </c:spPr>
      <c:txPr>
        <a:bodyPr rot="0" spcFirstLastPara="1" vertOverflow="ellipsis" vert="horz" wrap="square" anchor="ctr" anchorCtr="1"/>
        <a:lstStyle/>
        <a:p>
          <a:pPr>
            <a:defRPr lang="en-US" sz="14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dPt>
            <c:idx val="0"/>
            <c:bubble3D val="0"/>
            <c:spPr>
              <a:solidFill>
                <a:schemeClr val="accent1"/>
              </a:solidFill>
              <a:ln w="19050">
                <a:solidFill>
                  <a:schemeClr val="lt1"/>
                </a:solidFill>
              </a:ln>
              <a:effectLst/>
            </c:spPr>
          </c:dPt>
          <c:dPt>
            <c:idx val="1"/>
            <c:bubble3D val="0"/>
            <c:spPr>
              <a:solidFill>
                <a:schemeClr val="accent2"/>
              </a:solidFill>
              <a:ln w="19050">
                <a:solidFill>
                  <a:schemeClr val="lt1"/>
                </a:solidFill>
              </a:ln>
              <a:effectLst/>
            </c:spPr>
          </c:dPt>
          <c:dPt>
            <c:idx val="2"/>
            <c:bubble3D val="0"/>
            <c:spPr>
              <a:solidFill>
                <a:schemeClr val="accent3"/>
              </a:solidFill>
              <a:ln w="19050">
                <a:solidFill>
                  <a:schemeClr val="lt1"/>
                </a:solidFill>
              </a:ln>
              <a:effectLst/>
            </c:spPr>
          </c:dPt>
          <c:dPt>
            <c:idx val="3"/>
            <c:bubble3D val="0"/>
            <c:spPr>
              <a:solidFill>
                <a:schemeClr val="accent4"/>
              </a:solidFill>
              <a:ln w="19050">
                <a:solidFill>
                  <a:schemeClr val="lt1"/>
                </a:solidFill>
              </a:ln>
              <a:effectLst/>
            </c:spPr>
          </c:dPt>
          <c:dPt>
            <c:idx val="4"/>
            <c:bubble3D val="0"/>
            <c:spPr>
              <a:solidFill>
                <a:schemeClr val="accent5"/>
              </a:solidFill>
              <a:ln w="19050">
                <a:solidFill>
                  <a:schemeClr val="lt1"/>
                </a:solidFill>
              </a:ln>
              <a:effectLst/>
            </c:spPr>
          </c:dPt>
          <c:dPt>
            <c:idx val="5"/>
            <c:bubble3D val="0"/>
            <c:spPr>
              <a:solidFill>
                <a:schemeClr val="accent6"/>
              </a:solidFill>
              <a:ln w="19050">
                <a:solidFill>
                  <a:schemeClr val="lt1"/>
                </a:solidFill>
              </a:ln>
              <a:effectLst/>
            </c:spPr>
          </c:dPt>
          <c:dLbls>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dLblPos val="bestFit"/>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('5. Top 20 Projects'!$C$5:$C$9,'5. Top 20 Projects'!$C$25)</c:f>
              <c:strCache>
                <c:ptCount val="6"/>
                <c:pt idx="0">
                  <c:v>Road Construction at Gombe Capital Special Development Zone (Three-arm zone and others)</c:v>
                </c:pt>
                <c:pt idx="1">
                  <c:v>Construction of 28.2KM of Road Network in BAP/4 and Dualization of Gombe-Ashaka Road in Gombe Metropolis.</c:v>
                </c:pt>
                <c:pt idx="2">
                  <c:v>Reconstruction and Major Renovation of Governor's and Deputy Governor's offices</c:v>
                </c:pt>
                <c:pt idx="3">
                  <c:v>Construction of water ways to control gully erosion at Govt. Girls Mega College (GGMC) Doma (ACReSAL) Gombe</c:v>
                </c:pt>
                <c:pt idx="4">
                  <c:v>Contruction of Balanga Hydro- Power Project (IsDB)</c:v>
                </c:pt>
                <c:pt idx="5">
                  <c:v>Other Projects</c:v>
                </c:pt>
              </c:strCache>
            </c:strRef>
          </c:cat>
          <c:val>
            <c:numRef>
              <c:f>('5. Top 20 Projects'!$D$5:$D$9,'5. Top 20 Projects'!$D$25)</c:f>
              <c:numCache>
                <c:formatCode>_-* #,##0_-;\-* #,##0_-;_-* "-"??_-;_-@_-</c:formatCode>
                <c:ptCount val="6"/>
                <c:pt idx="0">
                  <c:v>45000000000</c:v>
                </c:pt>
                <c:pt idx="1">
                  <c:v>20000000000</c:v>
                </c:pt>
                <c:pt idx="2">
                  <c:v>18000000000</c:v>
                </c:pt>
                <c:pt idx="3">
                  <c:v>18000000000</c:v>
                </c:pt>
                <c:pt idx="4">
                  <c:v>14000000000</c:v>
                </c:pt>
                <c:pt idx="5">
                  <c:v>218840770000</c:v>
                </c:pt>
              </c:numCache>
            </c:numRef>
          </c:val>
        </c:ser>
        <c:dLbls>
          <c:showLegendKey val="0"/>
          <c:showVal val="0"/>
          <c:showCatName val="0"/>
          <c:showSerName val="0"/>
          <c:showPercent val="1"/>
          <c:showBubbleSize val="0"/>
          <c:showLeaderLines val="1"/>
        </c:dLbls>
        <c:firstSliceAng val="0"/>
      </c:pieChart>
      <c:spPr>
        <a:noFill/>
        <a:ln>
          <a:noFill/>
        </a:ln>
        <a:effectLst/>
      </c:spPr>
    </c:plotArea>
    <c:legend>
      <c:legendPos val="r"/>
      <c:overlay val="0"/>
      <c:spPr>
        <a:noFill/>
        <a:ln>
          <a:noFill/>
        </a:ln>
        <a:effectLst/>
      </c:spPr>
      <c:txPr>
        <a:bodyPr rot="0" spcFirstLastPara="1" vertOverflow="ellipsis" vert="horz" wrap="square" anchor="ctr" anchorCtr="1"/>
        <a:lstStyle/>
        <a:p>
          <a:pPr>
            <a:defRPr lang="en-US"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uri="{0b15fc19-7d7d-44ad-8c2d-2c3a37ce22c3}">
        <chartProps xmlns="https://web.wps.cn/et/2018/main" chartId="{88425fb9-fbc5-4e6c-9e75-be6273c09a6b}"/>
      </c:ext>
    </c:extLst>
  </c:chart>
  <c:spPr>
    <a:solidFill>
      <a:schemeClr val="bg1"/>
    </a:solidFill>
    <a:ln w="9525" cap="flat" cmpd="sng" algn="ctr">
      <a:solidFill>
        <a:sysClr val="windowText" lastClr="000000"/>
      </a:solidFill>
      <a:round/>
    </a:ln>
    <a:effectLst/>
  </c:spPr>
  <c:txPr>
    <a:bodyPr/>
    <a:lstStyle/>
    <a:p>
      <a:pPr>
        <a:defRPr lang="en-US"/>
      </a:pPr>
      <a:endParaRPr lang="en-US"/>
    </a:p>
  </c:txPr>
  <c:externalData r:id="rId4">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lang="en-US" sz="1400" b="1" i="0" u="none" strike="noStrike" kern="1200" spc="0" baseline="0">
                <a:solidFill>
                  <a:schemeClr val="tx1">
                    <a:lumMod val="65000"/>
                    <a:lumOff val="35000"/>
                  </a:schemeClr>
                </a:solidFill>
                <a:latin typeface="+mn-lt"/>
                <a:ea typeface="+mn-ea"/>
                <a:cs typeface="+mn-cs"/>
              </a:defRPr>
            </a:pPr>
            <a:r>
              <a:rPr lang="en-GB" b="1"/>
              <a:t>Top Five GESI Responsive Projects</a:t>
            </a:r>
          </a:p>
        </c:rich>
      </c:tx>
      <c:overlay val="0"/>
      <c:spPr>
        <a:noFill/>
        <a:ln>
          <a:noFill/>
        </a:ln>
        <a:effectLst/>
      </c:spPr>
      <c:txPr>
        <a:bodyPr rot="0" spcFirstLastPara="1" vertOverflow="ellipsis" vert="horz" wrap="square" anchor="ctr" anchorCtr="1"/>
        <a:lstStyle/>
        <a:p>
          <a:pPr>
            <a:defRPr lang="en-US" sz="14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dPt>
            <c:idx val="0"/>
            <c:bubble3D val="0"/>
            <c:spPr>
              <a:solidFill>
                <a:schemeClr val="accent1"/>
              </a:solidFill>
              <a:ln w="19050">
                <a:solidFill>
                  <a:schemeClr val="lt1"/>
                </a:solidFill>
              </a:ln>
              <a:effectLst/>
            </c:spPr>
          </c:dPt>
          <c:dPt>
            <c:idx val="1"/>
            <c:bubble3D val="0"/>
            <c:spPr>
              <a:solidFill>
                <a:schemeClr val="accent2"/>
              </a:solidFill>
              <a:ln w="19050">
                <a:solidFill>
                  <a:schemeClr val="lt1"/>
                </a:solidFill>
              </a:ln>
              <a:effectLst/>
            </c:spPr>
          </c:dPt>
          <c:dPt>
            <c:idx val="2"/>
            <c:bubble3D val="0"/>
            <c:spPr>
              <a:solidFill>
                <a:schemeClr val="accent3"/>
              </a:solidFill>
              <a:ln w="19050">
                <a:solidFill>
                  <a:schemeClr val="lt1"/>
                </a:solidFill>
              </a:ln>
              <a:effectLst/>
            </c:spPr>
          </c:dPt>
          <c:dPt>
            <c:idx val="3"/>
            <c:bubble3D val="0"/>
            <c:spPr>
              <a:solidFill>
                <a:schemeClr val="accent4"/>
              </a:solidFill>
              <a:ln w="19050">
                <a:solidFill>
                  <a:schemeClr val="lt1"/>
                </a:solidFill>
              </a:ln>
              <a:effectLst/>
            </c:spPr>
          </c:dPt>
          <c:dPt>
            <c:idx val="4"/>
            <c:bubble3D val="0"/>
            <c:spPr>
              <a:solidFill>
                <a:schemeClr val="accent5"/>
              </a:solidFill>
              <a:ln w="19050">
                <a:solidFill>
                  <a:schemeClr val="lt1"/>
                </a:solidFill>
              </a:ln>
              <a:effectLst/>
            </c:spPr>
          </c:dPt>
          <c:dPt>
            <c:idx val="5"/>
            <c:bubble3D val="0"/>
            <c:spPr>
              <a:solidFill>
                <a:schemeClr val="accent6"/>
              </a:solidFill>
              <a:ln w="19050">
                <a:solidFill>
                  <a:schemeClr val="lt1"/>
                </a:solidFill>
              </a:ln>
              <a:effectLst/>
            </c:spPr>
          </c:dPt>
          <c:dLbls>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dLblPos val="bestFit"/>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('7. GESI Projects'!$C$5:$C$9,'7. GESI Projects'!$C$25)</c:f>
              <c:strCache>
                <c:ptCount val="6"/>
                <c:pt idx="0">
                  <c:v>Provision of 100 Ox and Ox farming plow, 200 small hand plow, 500 hand planter machines for vulnerable people under the Implementation of Conditional Support  Grants to Go-Cares Project 2.0 (Statewide)</c:v>
                </c:pt>
                <c:pt idx="1">
                  <c:v>Provision of 25 sets of (Small Tamotoes Grinding machines, Knitting machines, and barbing clippers) as Income Generating Items under Social Investment  Activities (Empowerment Programme)</c:v>
                </c:pt>
                <c:pt idx="2">
                  <c:v>Provision of livelihood infrastructure (Tempory Shelter, Safe Space, and recreational facilities) to dispalced persons Solutions to Internally Displaced by Supporting of Livelihood Programmes (SOLID) (World Bank)</c:v>
                </c:pt>
                <c:pt idx="3">
                  <c:v>Purchase of Women Empowerment Equipment (2,500 Grinding, 2,500 Groundnut extracting, 2,500 Hair Dressing, and 2,500 Knitting Machines) for Women Dev. &amp; Empowerment (state wide)</c:v>
                </c:pt>
                <c:pt idx="4">
                  <c:v>Procurement of Income Generating Equipment (Grinding, Wielding, Barbing, Hair Dressing, and Knitting Machines) for Empowerment Programme of Vulnerable People/Household (North-East Dev. Commission)</c:v>
                </c:pt>
                <c:pt idx="5">
                  <c:v>Others Citizens Nominated Projects</c:v>
                </c:pt>
              </c:strCache>
            </c:strRef>
          </c:cat>
          <c:val>
            <c:numRef>
              <c:f>('7. GESI Projects'!$D$5:$D$9,'7. GESI Projects'!$D$25)</c:f>
              <c:numCache>
                <c:formatCode>_-* #,##0_-;\-* #,##0_-;_-* "-"??_-;_-@_-</c:formatCode>
                <c:ptCount val="6"/>
                <c:pt idx="0">
                  <c:v>5000000000</c:v>
                </c:pt>
                <c:pt idx="1">
                  <c:v>2010000000</c:v>
                </c:pt>
                <c:pt idx="2">
                  <c:v>2000000000</c:v>
                </c:pt>
                <c:pt idx="3">
                  <c:v>1001000000</c:v>
                </c:pt>
                <c:pt idx="4">
                  <c:v>1000000000</c:v>
                </c:pt>
                <c:pt idx="5">
                  <c:v>72000000</c:v>
                </c:pt>
              </c:numCache>
            </c:numRef>
          </c:val>
        </c:ser>
        <c:dLbls>
          <c:showLegendKey val="0"/>
          <c:showVal val="0"/>
          <c:showCatName val="0"/>
          <c:showSerName val="0"/>
          <c:showPercent val="1"/>
          <c:showBubbleSize val="0"/>
          <c:showLeaderLines val="1"/>
        </c:dLbls>
        <c:firstSliceAng val="0"/>
      </c:pieChart>
      <c:spPr>
        <a:noFill/>
        <a:ln>
          <a:noFill/>
        </a:ln>
        <a:effectLst/>
      </c:spPr>
    </c:plotArea>
    <c:legend>
      <c:legendPos val="r"/>
      <c:overlay val="0"/>
      <c:spPr>
        <a:noFill/>
        <a:ln>
          <a:noFill/>
        </a:ln>
        <a:effectLst/>
      </c:spPr>
      <c:txPr>
        <a:bodyPr rot="0" spcFirstLastPara="1" vertOverflow="ellipsis" vert="horz" wrap="square" anchor="ctr" anchorCtr="1"/>
        <a:lstStyle/>
        <a:p>
          <a:pPr>
            <a:defRPr lang="en-US"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uri="{0b15fc19-7d7d-44ad-8c2d-2c3a37ce22c3}">
        <chartProps xmlns="https://web.wps.cn/et/2018/main" chartId="{48face44-1af6-48aa-829a-c2e5aae05f74}"/>
      </c:ext>
    </c:extLst>
  </c:chart>
  <c:spPr>
    <a:solidFill>
      <a:schemeClr val="bg1"/>
    </a:solidFill>
    <a:ln w="9525" cap="flat" cmpd="sng" algn="ctr">
      <a:solidFill>
        <a:sysClr val="windowText" lastClr="000000"/>
      </a:solidFill>
      <a:round/>
    </a:ln>
    <a:effectLst/>
  </c:spPr>
  <c:txPr>
    <a:bodyPr/>
    <a:lstStyle/>
    <a:p>
      <a:pPr>
        <a:defRPr lang="en-US"/>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lang="en-US" sz="1400" b="1" i="0" u="none" strike="noStrike" kern="1200" spc="0" baseline="0">
                <a:solidFill>
                  <a:schemeClr val="tx1">
                    <a:lumMod val="65000"/>
                    <a:lumOff val="35000"/>
                  </a:schemeClr>
                </a:solidFill>
                <a:latin typeface="+mn-lt"/>
                <a:ea typeface="+mn-ea"/>
                <a:cs typeface="+mn-cs"/>
              </a:defRPr>
            </a:pPr>
            <a:r>
              <a:rPr lang="en-GB" b="1"/>
              <a:t>Top Five Citizens Nominated</a:t>
            </a:r>
            <a:r>
              <a:rPr lang="en-GB" b="1" baseline="0"/>
              <a:t> </a:t>
            </a:r>
            <a:r>
              <a:rPr lang="en-GB" b="1"/>
              <a:t>Projects</a:t>
            </a:r>
          </a:p>
        </c:rich>
      </c:tx>
      <c:overlay val="0"/>
      <c:spPr>
        <a:noFill/>
        <a:ln>
          <a:noFill/>
        </a:ln>
        <a:effectLst/>
      </c:spPr>
      <c:txPr>
        <a:bodyPr rot="0" spcFirstLastPara="1" vertOverflow="ellipsis" vert="horz" wrap="square" anchor="ctr" anchorCtr="1"/>
        <a:lstStyle/>
        <a:p>
          <a:pPr>
            <a:defRPr lang="en-US" sz="14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dPt>
            <c:idx val="0"/>
            <c:bubble3D val="0"/>
            <c:spPr>
              <a:solidFill>
                <a:schemeClr val="accent1"/>
              </a:solidFill>
              <a:ln w="19050">
                <a:solidFill>
                  <a:schemeClr val="lt1"/>
                </a:solidFill>
              </a:ln>
              <a:effectLst/>
            </c:spPr>
          </c:dPt>
          <c:dPt>
            <c:idx val="1"/>
            <c:bubble3D val="0"/>
            <c:spPr>
              <a:solidFill>
                <a:schemeClr val="accent2"/>
              </a:solidFill>
              <a:ln w="19050">
                <a:solidFill>
                  <a:schemeClr val="lt1"/>
                </a:solidFill>
              </a:ln>
              <a:effectLst/>
            </c:spPr>
          </c:dPt>
          <c:dPt>
            <c:idx val="2"/>
            <c:bubble3D val="0"/>
            <c:spPr>
              <a:solidFill>
                <a:schemeClr val="accent3"/>
              </a:solidFill>
              <a:ln w="19050">
                <a:solidFill>
                  <a:schemeClr val="lt1"/>
                </a:solidFill>
              </a:ln>
              <a:effectLst/>
            </c:spPr>
          </c:dPt>
          <c:dPt>
            <c:idx val="3"/>
            <c:bubble3D val="0"/>
            <c:spPr>
              <a:solidFill>
                <a:schemeClr val="accent4"/>
              </a:solidFill>
              <a:ln w="19050">
                <a:solidFill>
                  <a:schemeClr val="lt1"/>
                </a:solidFill>
              </a:ln>
              <a:effectLst/>
            </c:spPr>
          </c:dPt>
          <c:dPt>
            <c:idx val="4"/>
            <c:bubble3D val="0"/>
            <c:spPr>
              <a:solidFill>
                <a:schemeClr val="accent5"/>
              </a:solidFill>
              <a:ln w="19050">
                <a:solidFill>
                  <a:schemeClr val="lt1"/>
                </a:solidFill>
              </a:ln>
              <a:effectLst/>
            </c:spPr>
          </c:dPt>
          <c:dPt>
            <c:idx val="5"/>
            <c:bubble3D val="0"/>
            <c:spPr>
              <a:solidFill>
                <a:schemeClr val="accent6"/>
              </a:solidFill>
              <a:ln w="19050">
                <a:solidFill>
                  <a:schemeClr val="lt1"/>
                </a:solidFill>
              </a:ln>
              <a:effectLst/>
            </c:spPr>
          </c:dPt>
          <c:dLbls>
            <c:spPr>
              <a:noFill/>
              <a:ln>
                <a:noFill/>
              </a:ln>
              <a:effectLst/>
            </c:spPr>
            <c:txPr>
              <a:bodyPr rot="0" spcFirstLastPara="1" vertOverflow="ellipsis" vert="horz" wrap="square" lIns="38100" tIns="19050" rIns="38100" bIns="19050" anchor="ctr" anchorCtr="1">
                <a:spAutoFit/>
              </a:bodyPr>
              <a:lstStyle/>
              <a:p>
                <a:pPr>
                  <a:defRPr lang="en-US" sz="900" b="0" i="0" u="none" strike="noStrike" kern="1200" baseline="0">
                    <a:solidFill>
                      <a:schemeClr val="tx1">
                        <a:lumMod val="75000"/>
                        <a:lumOff val="25000"/>
                      </a:schemeClr>
                    </a:solidFill>
                    <a:latin typeface="+mn-lt"/>
                    <a:ea typeface="+mn-ea"/>
                    <a:cs typeface="+mn-cs"/>
                  </a:defRPr>
                </a:pPr>
                <a:endParaRPr lang="en-US"/>
              </a:p>
            </c:txPr>
            <c:dLblPos val="bestFit"/>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('6. Citizens Projects'!$C$5:$C$9,'6. Citizens Projects'!$C$25)</c:f>
              <c:strCache>
                <c:ptCount val="5"/>
                <c:pt idx="0">
                  <c:v>Renovation and Expansion of Emirs and Chiefs Palaces across 11 LGA 3 each per LG</c:v>
                </c:pt>
                <c:pt idx="1">
                  <c:v>Rehabilitation of Grave Yards across the State</c:v>
                </c:pt>
                <c:pt idx="2">
                  <c:v>Construction of 3 Blocks of Public Convenience at Muslim Pilgrims Office HQ</c:v>
                </c:pt>
                <c:pt idx="3">
                  <c:v>Construction and Equipping of Modern Fire Service Station at BAP4 Gombe Town</c:v>
                </c:pt>
                <c:pt idx="4">
                  <c:v>Purchase of Water Pumps for Dry Season Farmers</c:v>
                </c:pt>
              </c:strCache>
            </c:strRef>
          </c:cat>
          <c:val>
            <c:numRef>
              <c:f>('6. Citizens Projects'!$D$5:$D$9,'6. Citizens Projects'!$D$25)</c:f>
              <c:numCache>
                <c:formatCode>_-* #,##0_-;\-* #,##0_-;_-* "-"??_-;_-@_-</c:formatCode>
                <c:ptCount val="6"/>
                <c:pt idx="0">
                  <c:v>150000000</c:v>
                </c:pt>
                <c:pt idx="1">
                  <c:v>10000000</c:v>
                </c:pt>
                <c:pt idx="2">
                  <c:v>5000000</c:v>
                </c:pt>
                <c:pt idx="3">
                  <c:v>700000000</c:v>
                </c:pt>
                <c:pt idx="4">
                  <c:v>3000000</c:v>
                </c:pt>
              </c:numCache>
            </c:numRef>
          </c:val>
        </c:ser>
        <c:dLbls>
          <c:showLegendKey val="0"/>
          <c:showVal val="0"/>
          <c:showCatName val="0"/>
          <c:showSerName val="0"/>
          <c:showPercent val="1"/>
          <c:showBubbleSize val="0"/>
          <c:showLeaderLines val="1"/>
        </c:dLbls>
        <c:firstSliceAng val="0"/>
      </c:pieChart>
      <c:spPr>
        <a:noFill/>
        <a:ln>
          <a:noFill/>
        </a:ln>
        <a:effectLst/>
      </c:spPr>
    </c:plotArea>
    <c:legend>
      <c:legendPos val="r"/>
      <c:overlay val="0"/>
      <c:spPr>
        <a:noFill/>
        <a:ln>
          <a:noFill/>
        </a:ln>
        <a:effectLst/>
      </c:spPr>
      <c:txPr>
        <a:bodyPr rot="0" spcFirstLastPara="1" vertOverflow="ellipsis" vert="horz" wrap="square" anchor="ctr" anchorCtr="1"/>
        <a:lstStyle/>
        <a:p>
          <a:pPr>
            <a:defRPr lang="en-US"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uri="{0b15fc19-7d7d-44ad-8c2d-2c3a37ce22c3}">
        <chartProps xmlns="https://web.wps.cn/et/2018/main" chartId="{3cd1827c-0be1-4760-a44a-ad0bdfd57479}"/>
      </c:ext>
    </c:extLst>
  </c:chart>
  <c:spPr>
    <a:solidFill>
      <a:schemeClr val="bg1"/>
    </a:solidFill>
    <a:ln w="9525" cap="flat" cmpd="sng" algn="ctr">
      <a:solidFill>
        <a:sysClr val="windowText" lastClr="000000"/>
      </a:solidFill>
      <a:round/>
    </a:ln>
    <a:effectLst/>
  </c:spPr>
  <c:txPr>
    <a:bodyPr/>
    <a:lstStyle/>
    <a:p>
      <a:pPr>
        <a:defRPr lang="en-US"/>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321821FE-2A0A-49CE-A90D-0C28F909A813}" type="datetimeFigureOut">
              <a:rPr lang="en-US" smtClean="0"/>
              <a:t>2/25/2026</a:t>
            </a:fld>
            <a:endParaRPr lang="en-US"/>
          </a:p>
        </p:txBody>
      </p:sp>
      <p:sp>
        <p:nvSpPr>
          <p:cNvPr id="4" name="Slide Image Placeholder 3"/>
          <p:cNvSpPr>
            <a:spLocks noGrp="1" noRot="1" noChangeAspect="1"/>
          </p:cNvSpPr>
          <p:nvPr>
            <p:ph type="sldImg" idx="2"/>
          </p:nvPr>
        </p:nvSpPr>
        <p:spPr>
          <a:xfrm>
            <a:off x="2197100" y="696913"/>
            <a:ext cx="2616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13D183D9-2AEA-410A-A2E0-1B6C250D0DF3}" type="slidenum">
              <a:rPr lang="en-US" smtClean="0"/>
              <a:t>‹#›</a:t>
            </a:fld>
            <a:endParaRPr lang="en-US"/>
          </a:p>
        </p:txBody>
      </p:sp>
    </p:spTree>
    <p:extLst>
      <p:ext uri="{BB962C8B-B14F-4D97-AF65-F5344CB8AC3E}">
        <p14:creationId xmlns:p14="http://schemas.microsoft.com/office/powerpoint/2010/main" val="21017646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3D183D9-2AEA-410A-A2E0-1B6C250D0DF3}" type="slidenum">
              <a:rPr lang="en-US" smtClean="0"/>
              <a:t>1</a:t>
            </a:fld>
            <a:endParaRPr lang="en-US"/>
          </a:p>
        </p:txBody>
      </p:sp>
    </p:spTree>
    <p:extLst>
      <p:ext uri="{BB962C8B-B14F-4D97-AF65-F5344CB8AC3E}">
        <p14:creationId xmlns:p14="http://schemas.microsoft.com/office/powerpoint/2010/main" val="17126279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3D183D9-2AEA-410A-A2E0-1B6C250D0DF3}" type="slidenum">
              <a:rPr lang="en-US" smtClean="0"/>
              <a:t>2</a:t>
            </a:fld>
            <a:endParaRPr lang="en-US"/>
          </a:p>
        </p:txBody>
      </p:sp>
    </p:spTree>
    <p:extLst>
      <p:ext uri="{BB962C8B-B14F-4D97-AF65-F5344CB8AC3E}">
        <p14:creationId xmlns:p14="http://schemas.microsoft.com/office/powerpoint/2010/main" val="20624485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3D183D9-2AEA-410A-A2E0-1B6C250D0DF3}" type="slidenum">
              <a:rPr lang="en-US" smtClean="0"/>
              <a:t>9</a:t>
            </a:fld>
            <a:endParaRPr lang="en-US"/>
          </a:p>
        </p:txBody>
      </p:sp>
    </p:spTree>
    <p:extLst>
      <p:ext uri="{BB962C8B-B14F-4D97-AF65-F5344CB8AC3E}">
        <p14:creationId xmlns:p14="http://schemas.microsoft.com/office/powerpoint/2010/main" val="33489214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02E89E1-DC74-47A4-8A8A-D2E67C5F7286}" type="slidenum">
              <a:rPr lang="en-US" smtClean="0"/>
              <a:t>29</a:t>
            </a:fld>
            <a:endParaRPr lang="en-US"/>
          </a:p>
        </p:txBody>
      </p:sp>
    </p:spTree>
    <p:extLst>
      <p:ext uri="{BB962C8B-B14F-4D97-AF65-F5344CB8AC3E}">
        <p14:creationId xmlns:p14="http://schemas.microsoft.com/office/powerpoint/2010/main" val="41162297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C8B51C9-1F5A-4C48-8D72-5BFCC9174077}" type="datetime1">
              <a:rPr lang="en-US" smtClean="0"/>
              <a:t>2/25/2026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FB553D-5D91-4082-9AAF-1B62732242BB}"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6A9DA4E-7B08-4AAE-9C13-D198439DC811}" type="datetime1">
              <a:rPr lang="en-US" smtClean="0"/>
              <a:t>2/25/2026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FB553D-5D91-4082-9AAF-1B62732242B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29037" y="488951"/>
            <a:ext cx="1157288" cy="104013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57175" y="488951"/>
            <a:ext cx="3357563" cy="104013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B2625F8-6F58-4905-AB76-FC1B1E52AE6B}" type="datetime1">
              <a:rPr lang="en-US" smtClean="0"/>
              <a:t>2/25/2026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FB553D-5D91-4082-9AAF-1B62732242B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DAA94B0-1A32-4A15-9379-FB6669E14C00}" type="datetime1">
              <a:rPr lang="en-US" smtClean="0"/>
              <a:t>2/25/2026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FB553D-5D91-4082-9AAF-1B62732242B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F14033C-BB9A-403D-81E7-79B16CB230D3}" type="datetime1">
              <a:rPr lang="en-US" smtClean="0"/>
              <a:t>2/25/2026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FB553D-5D91-4082-9AAF-1B62732242BB}"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57175"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628900"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64CED86-76DB-41DC-B0A5-6BAF9FE8B204}" type="datetime1">
              <a:rPr lang="en-US" smtClean="0"/>
              <a:t>2/25/2026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FB553D-5D91-4082-9AAF-1B62732242BB}"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1524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09BA881-1A82-4A14-94D3-A37FDE700933}" type="datetime1">
              <a:rPr lang="en-US" smtClean="0"/>
              <a:t>2/25/2026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0FB553D-5D91-4082-9AAF-1B62732242BB}"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1994902-97F7-46DF-A4B6-E706F2996C3E}" type="datetime1">
              <a:rPr lang="en-US" smtClean="0"/>
              <a:t>2/25/2026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0FB553D-5D91-4082-9AAF-1B62732242B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64412BB-E86C-4984-BDC9-1D11612EC0A6}" type="datetime1">
              <a:rPr lang="en-US" smtClean="0"/>
              <a:t>2/25/2026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0FB553D-5D91-4082-9AAF-1B62732242B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8080A9D-E4CD-4EFA-8E73-6501D9AA0086}" type="datetime1">
              <a:rPr lang="en-US" smtClean="0"/>
              <a:t>2/25/2026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FB553D-5D91-4082-9AAF-1B62732242BB}"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277738A-8E80-44C3-9E8E-D0F82E0EF097}" type="datetime1">
              <a:rPr lang="en-US" smtClean="0"/>
              <a:t>2/25/2026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FB553D-5D91-4082-9AAF-1B62732242BB}"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06E7EB06-C9D1-4FCB-ACA8-74AEEFE2FA01}" type="datetime1">
              <a:rPr lang="en-US" smtClean="0"/>
              <a:t>2/25/2026</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C0FB553D-5D91-4082-9AAF-1B62732242BB}"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9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9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9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9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9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9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9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9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9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image" Target="../media/image13.emf"/><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emf"/><Relationship Id="rId1" Type="http://schemas.openxmlformats.org/officeDocument/2006/relationships/slideLayout" Target="../slideLayouts/slideLayout6.xml"/><Relationship Id="rId4" Type="http://schemas.openxmlformats.org/officeDocument/2006/relationships/image" Target="../media/image18.png"/></Relationships>
</file>

<file path=ppt/slides/_rels/slide13.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image" Target="../media/image21.emf"/><Relationship Id="rId1" Type="http://schemas.openxmlformats.org/officeDocument/2006/relationships/slideLayout" Target="../slideLayouts/slideLayout7.xml"/><Relationship Id="rId4" Type="http://schemas.openxmlformats.org/officeDocument/2006/relationships/image" Target="../media/image23.emf"/></Relationships>
</file>

<file path=ppt/slides/_rels/slide16.xml.rels><?xml version="1.0" encoding="UTF-8" standalone="yes"?>
<Relationships xmlns="http://schemas.openxmlformats.org/package/2006/relationships"><Relationship Id="rId2" Type="http://schemas.openxmlformats.org/officeDocument/2006/relationships/image" Target="../media/image24.emf"/><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25.emf"/><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27.emf"/><Relationship Id="rId2" Type="http://schemas.openxmlformats.org/officeDocument/2006/relationships/image" Target="../media/image26.emf"/><Relationship Id="rId1" Type="http://schemas.openxmlformats.org/officeDocument/2006/relationships/slideLayout" Target="../slideLayouts/slideLayout7.xml"/><Relationship Id="rId4" Type="http://schemas.openxmlformats.org/officeDocument/2006/relationships/image" Target="../media/image28.emf"/></Relationships>
</file>

<file path=ppt/slides/_rels/slide19.xml.rels><?xml version="1.0" encoding="UTF-8" standalone="yes"?>
<Relationships xmlns="http://schemas.openxmlformats.org/package/2006/relationships"><Relationship Id="rId2" Type="http://schemas.openxmlformats.org/officeDocument/2006/relationships/image" Target="../media/image29.em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30.emf"/><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image" Target="../media/image31.emf"/><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32.emf"/><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image" Target="../media/image33.emf"/><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image" Target="../media/image34.emf"/><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35.emf"/><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36.emf"/><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37.emf"/><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38.emf"/><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hyperlink" Target="mailto:mgm262@yahoo.com" TargetMode="External"/><Relationship Id="rId2" Type="http://schemas.openxmlformats.org/officeDocument/2006/relationships/hyperlink" Target="mailto:sbalakali@yahoo.co.uk" TargetMode="External"/><Relationship Id="rId1" Type="http://schemas.openxmlformats.org/officeDocument/2006/relationships/slideLayout" Target="../slideLayouts/slideLayout1.xml"/><Relationship Id="rId6" Type="http://schemas.openxmlformats.org/officeDocument/2006/relationships/image" Target="../media/image39.png"/><Relationship Id="rId5" Type="http://schemas.openxmlformats.org/officeDocument/2006/relationships/hyperlink" Target="mailto:Kabirutsoho38@gmail.com" TargetMode="External"/><Relationship Id="rId4" Type="http://schemas.openxmlformats.org/officeDocument/2006/relationships/hyperlink" Target="mailto:Jaloali45@gmail.com" TargetMode="Externa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slideLayout" Target="../slideLayouts/slideLayout1.xml"/><Relationship Id="rId5" Type="http://schemas.openxmlformats.org/officeDocument/2006/relationships/image" Target="../media/image9.emf"/><Relationship Id="rId4" Type="http://schemas.openxmlformats.org/officeDocument/2006/relationships/image" Target="../media/image8.e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10.emf"/><Relationship Id="rId1" Type="http://schemas.openxmlformats.org/officeDocument/2006/relationships/slideLayout" Target="../slideLayouts/slideLayout1.xml"/><Relationship Id="rId5" Type="http://schemas.openxmlformats.org/officeDocument/2006/relationships/chart" Target="../charts/chart3.xml"/><Relationship Id="rId4" Type="http://schemas.openxmlformats.org/officeDocument/2006/relationships/chart" Target="../charts/chart2.xml"/></Relationships>
</file>

<file path=ppt/slides/_rels/slide9.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12.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71500" y="2438401"/>
            <a:ext cx="5753100" cy="1015663"/>
          </a:xfrm>
          <a:prstGeom prst="rect">
            <a:avLst/>
          </a:prstGeom>
          <a:noFill/>
        </p:spPr>
        <p:txBody>
          <a:bodyPr wrap="square" rtlCol="0">
            <a:spAutoFit/>
          </a:bodyPr>
          <a:lstStyle/>
          <a:p>
            <a:r>
              <a:rPr lang="en-US" sz="6000" b="1" dirty="0" smtClean="0"/>
              <a:t>2026 </a:t>
            </a:r>
            <a:r>
              <a:rPr lang="en-US" sz="6000" b="1" dirty="0"/>
              <a:t>BUDGET</a:t>
            </a:r>
          </a:p>
        </p:txBody>
      </p:sp>
      <p:sp>
        <p:nvSpPr>
          <p:cNvPr id="5" name="TextBox 4"/>
          <p:cNvSpPr txBox="1"/>
          <p:nvPr/>
        </p:nvSpPr>
        <p:spPr>
          <a:xfrm>
            <a:off x="1602737" y="3257490"/>
            <a:ext cx="3197863" cy="400110"/>
          </a:xfrm>
          <a:prstGeom prst="rect">
            <a:avLst/>
          </a:prstGeom>
          <a:noFill/>
        </p:spPr>
        <p:txBody>
          <a:bodyPr wrap="none" rtlCol="0">
            <a:spAutoFit/>
          </a:bodyPr>
          <a:lstStyle/>
          <a:p>
            <a:pPr algn="ctr"/>
            <a:r>
              <a:rPr lang="en-US" sz="2000" dirty="0" smtClean="0"/>
              <a:t>BUDGET </a:t>
            </a:r>
            <a:r>
              <a:rPr lang="en-US" sz="2000" dirty="0"/>
              <a:t>OF </a:t>
            </a:r>
            <a:r>
              <a:rPr lang="en-US" sz="2000" dirty="0" smtClean="0"/>
              <a:t>CONSOLIDATION</a:t>
            </a:r>
            <a:endParaRPr lang="en-US" sz="2000" dirty="0"/>
          </a:p>
        </p:txBody>
      </p:sp>
      <p:pic>
        <p:nvPicPr>
          <p:cNvPr id="6" name="Picture 2"/>
          <p:cNvPicPr>
            <a:picLocks noChangeAspect="1" noChangeArrowheads="1"/>
          </p:cNvPicPr>
          <p:nvPr/>
        </p:nvPicPr>
        <p:blipFill>
          <a:blip r:embed="rId3" cstate="print"/>
          <a:srcRect/>
          <a:stretch>
            <a:fillRect/>
          </a:stretch>
        </p:blipFill>
        <p:spPr bwMode="auto">
          <a:xfrm>
            <a:off x="2061762" y="680997"/>
            <a:ext cx="1595838" cy="1625599"/>
          </a:xfrm>
          <a:prstGeom prst="rect">
            <a:avLst/>
          </a:prstGeom>
          <a:noFill/>
          <a:ln w="9525" algn="in">
            <a:noFill/>
            <a:miter lim="800000"/>
            <a:headEnd/>
            <a:tailEnd/>
          </a:ln>
          <a:effectLst/>
        </p:spPr>
      </p:pic>
      <p:sp>
        <p:nvSpPr>
          <p:cNvPr id="7" name="TextBox 6"/>
          <p:cNvSpPr txBox="1"/>
          <p:nvPr/>
        </p:nvSpPr>
        <p:spPr>
          <a:xfrm>
            <a:off x="619126" y="2235200"/>
            <a:ext cx="4483471" cy="523220"/>
          </a:xfrm>
          <a:prstGeom prst="rect">
            <a:avLst/>
          </a:prstGeom>
          <a:noFill/>
        </p:spPr>
        <p:txBody>
          <a:bodyPr wrap="none" rtlCol="0">
            <a:spAutoFit/>
          </a:bodyPr>
          <a:lstStyle/>
          <a:p>
            <a:r>
              <a:rPr lang="en-US" sz="2800" dirty="0"/>
              <a:t>GOMBE </a:t>
            </a:r>
            <a:r>
              <a:rPr lang="en-US" sz="2800" dirty="0" smtClean="0"/>
              <a:t>STATE GOVERNMENT</a:t>
            </a:r>
            <a:endParaRPr lang="en-US" sz="2800" dirty="0"/>
          </a:p>
        </p:txBody>
      </p:sp>
      <p:sp>
        <p:nvSpPr>
          <p:cNvPr id="8" name="AutoShape 2" descr="data:image/jpeg;base64,/9j/4AAQSkZJRgABAQAAAQABAAD/2wCEAAkGBxMTEBUQEhMWFRUWFxYVFRgYFxUXFhgXGBUXFhYVFRYdHSggGhslGxcWIjEiJik3Li4uGR8zODMsNyotMS0BCgoKDg0OGxAQGzUmICUuLy0wLTUwLS0vLS0tLS0tLS0tLS0xLS0tLSstLS0tLS0tLS0tLS0tKy0tLS0tLy0tLf/AABEIANQA7gMBIgACEQEDEQH/xAAcAAEAAgMBAQEAAAAAAAAAAAAABQYDBAcCAQj/xABLEAACAQIDBAUICAMEBwkAAAABAgADEQQSIQUGMUEHEyJRYTIzQlJxcoGRFCNigqGxsrSSwdEkQ/DxRJOiwtLh4hYXNDVTY3PD4//EABkBAQADAQEAAAAAAAAAAAAAAAACAwQFAf/EAC0RAAICAQIEBAYDAQEAAAAAAAABAgMRITEEEkFREyIzwRQyYXGR8EKB0aEj/9oADAMBAAIRAxEAPwDuMREAREQBERAEREAREQBERAERNbaWK6qi9XjkUtbvIGg+JtPG8LLPUs6FN332yVr9UE65BTIKqfJqE8WHflK2+M2+jPG1HwrU6zHOtRsisbuKRtlufez28LTWXZq1lNWr23bUsQPl4DwlZwe1TgcbTKH6upUSnVXkQzZQ1u9Sb37rjnOZVxGbs9zfKrNXKt0dfiInUOeIiIAiIgCIiAIiIAiIgCIiAIiIAiIgCIiAIiIAiIgCIiAJq7UwnXUalG9s6st+4kaH4Gxm1E8aysM9TxqcYxe3auGZsPWDI66Ea2Pcyn0lPIyP3bwFXaWOp2VhQpOlSq5uBZWzKgPNmItbkLmXXe90OIYUwgbKVctiWpdshCrBBfgB4XvN3o1QJSanUcVK41ZxUNTMpY5eJ7NuHj48uZTXBXcqOhO2Xhc2C6xETqHOEREAREQBERAEREAREQBERAEREAREQBERAEREAREQBMdeuqKWdgqjiWIAHtJlW3v33pYQGmgFSt6t+ynvnv8AAa+ycR3l29iMW+bEVWI5KPIUfZQaSmVyTwi+FEpLL0R3jEb9bPQ5TiUJ+yGb8gZ9pb8YBjb6Qq+8HX8xOCbIfDrbMtVz76Ux8srn8ZK7TbCmm3Zro+U5O3TdC1tAwyKQPEGUu+aeNPwzR8NDGdf+Fw25suliauJxBanVyFQrgN216tGALJUAOXMVvb0Zh6Ltr0qT4g1Go4emuUHjeobuBdnYsQoBNh6x+OtuJ/5XU95/1Sg1wMwvw6xr+y+tpmrk/Elrs/8ASxxTrx+9D9AVN+8AP78Ed4SoR8wsz4LfPAVTlTFU83cxyH/atONmphAhCpXcd7VaaE/dFM2+Zlb2n1DHsdangxSoPmApH4zTG+TfT8Mqlw0Euv8Aw/UqsCLjUT7PzvuhvfisIQEcvT503JK+OXmp9k7du1vLRxiXQ5XA7VM+UviPWHiPwl8LVJ4e5nsplDXoTUREtKRERAEREAREQBERAEREAREQDnW8HSUadWpTwtA1VpNkqVSG6sMNCLrw9pMy7F6TEcgV6RT7SHMvxXiPheRmzNqV9n0amzWwb1mD1grqGZKnWsWQuQpW5Di4JuBaTeA6P6RwVGnVGTEKnaqJa+YktlccHte1+NhoRMubG/KzW1Wl5l+9y4YHHU6y56Tq696m/wAD3HwM2JzGpu3icK+YZiBwqUiwNvtAdofl4yUwO1MQRb6Q38NIkfHJ+c8+K5dJrBB0Z1iy71aoUFmIAGpJIAA7yTwlI3o3tYqaeGJUcDU4E/8AxjkPtH4cjNrE4ZqoGr1m8SCoPflACKfGwPjM2z90VLZ8R2uYQeT98+l7OHtlcrbbvLWsLuThCuvzTefoc72XuniMaboAlO+tV75fHKOLn8O8iXbZXRdgaetZWxDczUJCfCmthb3r+2XdFAAAFgNABwA7hPs01URgiFnESm+xGYbd7CUxlTC0FHctKmP5TV2nuhgq6kVMNT15qOrb+JLGTsS1xT6FPM+5zKhslMJSxeFplilNxlLWLWenTqWJAA0LkcOQlZ6Ot16GOrVuvzlaJzBVbKGLs4sxGthl5ES27XFXrcbfJbOuftEX+ppZcvYNuxlvqdQZodDzA18T1SlVAXrMzhyTmfLksi21zXv4TmUr/wBpL6/6bpN+Dn96HQMJu3g6YyphqI+4pJ9rEEn4zxjd1sFVFqmEoN4mklx7CBcfCTETp8q7GHmfc57tbopwzXbCs1BuSkmpTP8AF2h8DbwlSbZWJwVZesBpsD2HU3U+43P2HW3ETt8w4vCpVQpUUMp4gi4/z8ZRbw6mtNGX1cTKOktUVzd7esVAEr2R9AH4Ix5X9VvA6HkeQtMp+J3UNNiaPbT1DbMB3AnRh7dfbPVMPSUBKj0j6mhHwR1OUe7aUR4iyvy2r+z2dcJ61v8Aot0j9q7aoYcXrVAvcvFj7FGsp+P2niD2evc30AUIpPsKqG/GamD3Mr12zVb0lJuS3aqN8CdD4t8jLFxLnpWiPgqOs2NrdKRUnqKGnfUbX+FeHzkzujvx9Kq/Rq9FqFfLnVWBAdRxK5gD/ke6am8O6yYalQr4WiHahWSrUDa1KijQ694JByju0F9JgwONrbR2lha4wz0EwnWvUaoCGY1ENNaaZgCRzJtbsnwvKLmpYkyTUHHKX9nRIiJpMoiIgCIiAIia+0MT1dJ6h9FSeNhoOZ5DxgFWx20/7SwDMKRdWdRTYs5p9WMyG3kHnb/0Wtx1uCm4uJSEofV2HWZCrFglTsmrf+zmmx+sC5QLW0Ayi3G9p2HiRUoKwy6XTsHMnYJW6nmNL/gdRKoPXUsmtDfmN6Ck3KgnvIBmSJaVnwCfYiAIiIAiIgFC2x5zH+/T/b0JC9CfnsZ9z9dWTW2POY/36f7ehIXoT89jPufrqzmUevL7v3N8vQ/HsdXiInTMAiIgCeWQEWIBHjPUQDwlJR5KgewAT3EQCM3ixCph3uSCysq2BJzZSwNgDoLFj3BTNPdvGZ3qZ2zVLjXKVBRQui6cmc3H2h3zFvPXRnSi4uqh6r5XKuV6uqOyBxAym9zbVRzmtgaxp4lWe+dy1OqXcXLt1OQ01QZCchp3tY2B9WVOXmLUvKW2IiWlQiIgCIiAJDbzMxRKKHtVWZLAqCR1bHg3o3Azc7XHOTMg6iipjhxtTW+qgqWB9FuIt1i37yB6rSMtsEo75PGKH9upnKCwUhfqiboSud+t4KVNhb7R9YTLsV2WtWoueB6xQSnCpUqG6Aa5bZePpZuOkxYxR9Pp6i+UkNdrqAVvSt5Pb46m+h+PvGqKeLpVde2CGso49lFZm45buoI78p5GQ2efqS6Y+hORES0rEREAREQBERAKFtjzmP8Afp/t6EhehPz2M+5+urJrbHnMf79P9vQkL0J+exn3P11ZzKPXl937m+Xofj2OrxETpmAREQBERAERMGNrhELG/IC1sxJIVQt9LkkAe2AQ1F6jPiqoGcKrU0U5GRioJCqBrz7V+Ja3oiagpsMGxpghadQupSmKTuqqGLBH0BDlhrxCW5zd2ThQuBPbCGpSzM3khSaYW+ncANediec+7Ew61MPUTRVqFxkUserBRVKjMAbnV9R6cpxktyTGGq5kVrg3APZII1HIjiJlkRu3U+ramb5kepfQKCDVezKAdFNjpysRykvLU8orawxERPTwREQD4x0kLuz2xVxBUA1HBuARpkXsgHubMCeZBM2d4MV1dBjmCklVHayE3YXVW5NlzWPLjymxszDmnRp0zxVFU63GgtYHmBwkd5EuhGYz/wAYvlZNA4zLY1Dl6psvlGwvwPd4zY3jo3o5rAlGpsCQWC2dcxIGpXLe47rzXxi/26m2W7BSF+rvdCV6xut9EqbaePjJqot1Iva4Iv3eM8SzlHreMMx4CvnpJUtbOitbmMwBt+MzyG3YqfVtRJF6TZLBy5UADix145rdwsOIIEzJReURawxERPTwREQBERAKFtjzmP8Afp/t6EhehPz2M+5+urJrbHnMf79P9vQkL0J+exn3P11ZzKPXl937m+Xofj2OrxETpmAREQBERAEht5apypRAB6x1GoY3ysGyAjyWPfyAY8pMyEDGpjrBriiguA+gLioCpTvPZN+QUDmZGW2CUd8m/j1RcPUBHYFNgQuhyhDcL3aTW2BfK4a/WCoesJKtdsiFSCoAtkKDhyM3scWFJyozNkbKCLgnKbAjnczQ3bQLSKqLIGOQ5OrLCwJJTSxzlxw5Tx/MP4mHDHq8a6BQBVUPoGvddWYtwtdiLd5v6Rk5IXeIlDSr5soRgGuxUAO6Ak+sLBgR9q/KTKm4vPY6NoPoz7ERJERERAIPbNqmIo0O1a93Iy2IZKlqZB78huRwGnpSckLsu74qtVZfJApKSliArvcK/pAizG2moHEGTUjHuSl2K/jUH05NVvlvms2ZbFfqgfJAfU2Ouh75PyDxh/ti8cugYZhrUOXq2yWuQBe5vz4aazsR6iXQhKJFLGsvatUVSPJyqxNVyB6RvkY63sb98m5C7xKUNLEKoLU2OuQs1mUrluPJUkgE8jY8pNRHqg+jEREkREREAREQChbY85j/AH6f7ehIXoT89jPufrqya2x5zH+/T/b0JC9CfnsZ9z9dWcyj15fd+5vl6H49jq8RE6ZgEREAREQDxVqBVLMbAAknuAFyZFbu0ripVIYM7v2WKnKM7MFBXxc31JvpwAmfb+IKUCV4kql8pe2dgt8g8o62A7yJn2XQ6ujTTKq5VUFV0UG2tvjeR/kS/ietorejUBbJdHGb1eye18OMj92VApMVAUFycihgKfZUZQGAIvbPw9Ob+0yooVS4JXq3zAGxK5TcA8jaae718jhtXFQ9Y2YMGbIhBDAD0Cg4cj7Z4/mC+U2tq0A9FhdhYZgVALAr2gQCCCbjgeMxbCrZsPTFiCqhCCQSCoA4jQ6WN/Gb5kNsG6VK1DKFVWLqAhUAVHcix4NcAG44EsNLCev5gtiaiIkiImvtDECnSZy2WwOtibHgNBqdbaTYkNvJXFqdHm7obhspAWrTuV72uy2Hx5TyTwj2KyzLu3Ry4dSfT7dgzOBmsbBm1PefEmSk8UaQRQiiwUAAdwAsBPcJYWA3lkHiwfp1M21CkL2AQaZKdYxqciDaw8fGTkr+Mpr9PQki9r5sjFlIy2pCp5ID6mx1498sE8j1PZdDV2phusovT9YW4kA87EjWx4G3Ima27uKFTDI17mwDcdDbgSQCdCNefHnJOQew3WnWrYcC3azrdixyhKS2I5AXW3h4gw9GmFqiciIkiIiIgCIiAULbHnMf79P9vQkL0J+exn3P11ZNbY85j/fp/t6EhehPz2M+5+urOZR68vu/c3y9D8ex1eIidMwCIiAIiIBBbW+sxVGiGtlvUIu4tldGBFhZmIVxYnQEnWTsg9kMKuIrVhyIVbPmX1WJHouci6d2XgSZOSMddSUuxgxxYUnKC75Gyg8C2U2B+M0N3FtSIAOQMerJQIStgSSulu2XHDgB7Zu7SUGjUBbICjgt6oyntfDjNDdlQKbWAW7klAjIEOVRlCNqLgBvvw/mC+UmJBbRPV4ylVLAK/1Z1a+i1CBlAtlLMup4FR3ydkVvJRDUM3NWUjtFBYsFYOw4JYm/h7IlsI7krEwYLEipTWoODAG3G1xwvM8kREh2zvjRxyUlvwUrdxxB4h9CPAA+tIWn0jYZ/NU61T2Kv5Zr/hI3Z29nVNUf6LVZqjXNly37TEFuN27VvYFHKZ5X15xkvjRPsdEiUVukJh/oVX5n/gmu/SYw/wBCf+Mj/wCuS+Ir7nnw9nYseMYfTU7tAy9ZYlzl6txTtqFF7m/PhpJ+crr9ILGsuI+jEZFKBMw1DEZterv6I1Gg/PYPSxbjgn/1n/5zyN0NdT10T00OmSHx4dMVSdQbOOrawWx4t2yddALi3cw5ylHpeUccHU/jH/DNDa/SbSxFMIcJVBBzLfIy3ysoJFwbjNcHkQDykpWRa0Z4qZp6o64InPKPS1htA+GxS+JFC3t87f8ACXnZmPSvRp4incpURXS4scrAEXHLQyaknsVyhKO6NqIiSIiIiAULbHnMf79P9vQkL0J+exn3P11Zv7W2gnXY1SHuzrp1VY5MtKmnbISwvlzC17gg85qdEVLqsRiFzK5cA9gVbJlZz9YWRQCcwsPbOXS//d/f/ToST8D9+h1OIidQ54iIgCa206xSjUdfKVGYd1wpIvNDePeOjglRq2btsVUKLkkC9tSANPGVfbe9yYikEp4esVJBOamGUixHANa4JDDxUSqy6ENGy2FUpapFw2HQZKIDXzFnY5goY5nZgXC6ZrEXtJCUf/t6VAAwVYgC2pN/0mYqnSMw/wBCq/FiP9yRV9eNyTosb2LptNlFCqXF1FNywBsSuU3APLSaW7p7Dg6uHIdg/WBmyIQQ1hfslBw9E+2U6v0mvYgYNlJBAJckAnmV6vW3dNPA9I5oL1f0VnAJsc4FgTwNqYB1ubgcCO6PGg3ue+BZjY6nPLrcW/PUfETmp6WgOOCf/Wf9E8/976c8HU+Dqf5Sfiw7kPBn2LvuyXFE06l70iKYvlvYU0NuzpYEkA8xYyXnJ8B0lUVxFSsMLXyuNQopZidNWYuLgWNu7MRwAlj2X0mYSsxTJXpsBms6pqLgG2R27xxnkJxxjIlVLfBVH3RxGArsVXrcOSSrjylUnyag5Ed/A+HATODxa87j/HhOjzQxOxqDm7UxfvHZPxtx+MyXcFzy5ossjxGmGQWExK+t+c0doVh6w+cn23cQeS7D2gN/SaGK3VduFRfiCJmfB2LoWRujkpePIzZs2oBHlaa24i9uQld2m47x850KvuLWb+9p/wC1/SaFXowqP5WJVfZTLfmwntfC2J6o0/E1pbnItoVB3zzsvjOw0OhzDE3rYis/guSmD7dGPyMs2xtw9n4axpYZSw4NUvVa/eC5NvhN6pfLgzPiIp5OSbP3UxWNIWimWnoDWe4pgcyPXPgvxtxnc9i7OXD4alhlJK0qaUwTxIRQtz4m03AJ9ltdagsGe212MRESwqEExKjvrt3snA0DetUGVyv91Tbyix5OVNgOOt+QvCc1CLkyUYuTwiK2fWFSlicSOFeq7Ke9B2aZ/gCyC6N8aKW1q1EmwrLp4sAGH4I3zlorUBSwy0hpYTlu2a7YfGU8QhykEa9xBuD8wJx+HsfjN/vc6fInW0foqJDbsbw0sZSDoQHAHWJfVCfzU62PP23EmZ2k01lHLaaeGIiJ6eFV6Qt2Gx2HVabhatJ+sS/kscpUo3dcHj4Sn7NWrRApV6TU3HLv8RyI8QZ1qY69BXGV1DDuIBEzcRwyt66l1dzhoUjCYpe+3wMkK2IXL5QkpV3coHUAp7p/rea1bdy4sH+a/wA7zC+CsX1LvGiyrY6sPWHzlbxWULYHv4sSdTfiTfnLzidzqjcKifHN/SR1bo9rN/fUx8GMr+Ft7GmHEVrqcx2lUGuolcrOM1p2Y9EmY/WYo27lpC/zLH8pIbP6IdnoQ1Trqx+3Uyj5Uwuntm+qmSWpVZxEXsco2UhIyqCzHQKASx8ABqZf9xujurnbE4y9MFSqUgRn1ZTnc6hfJ4cddbWnStl7HoYdctCjTpDnkUAn2nifjN6WQo5XllNvEuSwkIiJoMoiIgCIiAIiIAiIgCIlZ29vvhcOXphutrLcdUgJOb1Xe2VPG5uO48J45Jas9jFyeESG823EweHes5XMAerQtlNRwLhF0JufAGcu2RtGstepiauEdhVc1PqhnAza6Xt+cw4WlVxlc4jEkvUP8KL6lMeio/HibmX3A7Op0kHZF/ZOTxPEqx8q2N9darWu5XtpbyU2FuqxC+8gH+/KPvE/Wiy9nxaw/nOh7Ye99T8z/Wc93nw1xcaGZqXF2GpLyG1udt44LEJWCLUUp1DnOdFZ0ZmGUG5GUHXx4XneMJiUqItSmyujC6spBUjvBE/LWAxrKbXl33T3kfCVBUS7UmP1tK+jfbS+gqDv58DyI6kLPDfLLYyWVeIuaO53SJEbF3kw2KJWjVBYDMUIZXAuBfKwBIuQLjTUSXmtNPVGFpp4YiInp4IiIAiIgCIiAIiIAiIgCIiAIiIAiIgCIkRvfRqPgMSlHN1ho1AoXyicp7K+J4D2zxnqWXg094d8sNhkazrVqjRaSMCxbkHtfIveT+JsJzfZeFetVavUtnqMXaygLc9y93495J1mHYGCHklcpGhBFiD3FeI9kvezdngLcKvwLJ+V7zj8RxLsfKdGFcaloZsFgQii6ox7zpb4WM84tz3H4Mf6ibFVmGna+BpkfMgGR2Jqt3H4gH8mmSWiwSgssiscCeR+f/OVvalC4OnzlkxTH/A/6pDYsX/y/wCchBtM1x2OdY5cr93sE2tn1ddST/j4za27hADf87/ykPRq25j4An9U7CfPAxvyyL3u5tt8JXXEIucWyVFsMzISCcjHg1wCORtY947JsreDDYgDqayMSL5bgVB71M9ofET874LEHvP5fhJjA4WpVrUlohjU6xCpUElDnFnNuAHEnwnldsq3yi2mNi5tmfoOIEToHMEREAREQBERAEREAREQBERAEREAREQBERANbFYKnU8tFY8iQLj2HiJhGy0AspZfYb/qvPsSEq4S3R6pNbMjMdQC31Jt32/kJCYtp8ic7iqYR2Rtok3uQ+JrGRlVrxE50UsnQjsYH3fp1vKZxf1Sv81Mntk9E2CYZmq4huds9ID8KYMRO3RFcpzL5y5izYDo82dSNxQzH/3HqOP4S2X8JZMJhKdNclNFRe5VCj5CImlRS2RmcpPdmeIiekRERAEREAREQBERAP/Z"/>
          <p:cNvSpPr>
            <a:spLocks noChangeAspect="1" noChangeArrowheads="1"/>
          </p:cNvSpPr>
          <p:nvPr/>
        </p:nvSpPr>
        <p:spPr bwMode="auto">
          <a:xfrm>
            <a:off x="116681" y="-192617"/>
            <a:ext cx="228600" cy="406401"/>
          </a:xfrm>
          <a:prstGeom prst="rect">
            <a:avLst/>
          </a:prstGeom>
          <a:noFill/>
        </p:spPr>
        <p:txBody>
          <a:bodyPr vert="horz" wrap="square" lIns="91440" tIns="45720" rIns="91440" bIns="45720" numCol="1" anchor="t" anchorCtr="0" compatLnSpc="1"/>
          <a:lstStyle/>
          <a:p>
            <a:endParaRPr lang="en-US"/>
          </a:p>
        </p:txBody>
      </p:sp>
      <p:sp>
        <p:nvSpPr>
          <p:cNvPr id="9" name="AutoShape 4" descr="data:image/jpeg;base64,/9j/4AAQSkZJRgABAQAAAQABAAD/2wCEAAkGBxMTEBUQEhMWFRUWFxYVFRgYFxUXFhgXGBUXFhYVFRYdHSggGhslGxcWIjEiJik3Li4uGR8zODMsNyotMS0BCgoKDg0OGxAQGzUmICUuLy0wLTUwLS0vLS0tLS0tLS0tLS0xLS0tLSstLS0tLS0tLS0tLS0tKy0tLS0tLy0tLf/AABEIANQA7gMBIgACEQEDEQH/xAAcAAEAAgMBAQEAAAAAAAAAAAAABQYDBAcCAQj/xABLEAACAQIDBAUICAMEBwkAAAABAgADEQQSIQUGMUEHEyJRYTIzQlJxcoGRFCNigqGxsrSSwdEkQ/DxRJOiwtLh4hYXNDVTY3PD4//EABkBAQADAQEAAAAAAAAAAAAAAAACAwQFAf/EAC0RAAICAQIEBAYDAQEAAAAAAAABAgMRITEEEkFREyIzwRQyYXGR8EKB0aEj/9oADAMBAAIRAxEAPwDuMREAREQBERAEREAREQBERAERNbaWK6qi9XjkUtbvIGg+JtPG8LLPUs6FN332yVr9UE65BTIKqfJqE8WHflK2+M2+jPG1HwrU6zHOtRsisbuKRtlufez28LTWXZq1lNWr23bUsQPl4DwlZwe1TgcbTKH6upUSnVXkQzZQ1u9Sb37rjnOZVxGbs9zfKrNXKt0dfiInUOeIiIAiIgCIiAIiIAiIgCIiAIiIAiIgCIiAIiIAiIgCIiAJq7UwnXUalG9s6st+4kaH4Gxm1E8aysM9TxqcYxe3auGZsPWDI66Ea2Pcyn0lPIyP3bwFXaWOp2VhQpOlSq5uBZWzKgPNmItbkLmXXe90OIYUwgbKVctiWpdshCrBBfgB4XvN3o1QJSanUcVK41ZxUNTMpY5eJ7NuHj48uZTXBXcqOhO2Xhc2C6xETqHOEREAREQBERAEREAREQBERAEREAREQBERAEREAREQBMdeuqKWdgqjiWIAHtJlW3v33pYQGmgFSt6t+ynvnv8AAa+ycR3l29iMW+bEVWI5KPIUfZQaSmVyTwi+FEpLL0R3jEb9bPQ5TiUJ+yGb8gZ9pb8YBjb6Qq+8HX8xOCbIfDrbMtVz76Ux8srn8ZK7TbCmm3Zro+U5O3TdC1tAwyKQPEGUu+aeNPwzR8NDGdf+Fw25suliauJxBanVyFQrgN216tGALJUAOXMVvb0Zh6Ltr0qT4g1Go4emuUHjeobuBdnYsQoBNh6x+OtuJ/5XU95/1Sg1wMwvw6xr+y+tpmrk/Elrs/8ASxxTrx+9D9AVN+8AP78Ed4SoR8wsz4LfPAVTlTFU83cxyH/atONmphAhCpXcd7VaaE/dFM2+Zlb2n1DHsdangxSoPmApH4zTG+TfT8Mqlw0Euv8Aw/UqsCLjUT7PzvuhvfisIQEcvT503JK+OXmp9k7du1vLRxiXQ5XA7VM+UviPWHiPwl8LVJ4e5nsplDXoTUREtKRERAEREAREQBERAEREAREQDnW8HSUadWpTwtA1VpNkqVSG6sMNCLrw9pMy7F6TEcgV6RT7SHMvxXiPheRmzNqV9n0amzWwb1mD1grqGZKnWsWQuQpW5Di4JuBaTeA6P6RwVGnVGTEKnaqJa+YktlccHte1+NhoRMubG/KzW1Wl5l+9y4YHHU6y56Tq696m/wAD3HwM2JzGpu3icK+YZiBwqUiwNvtAdofl4yUwO1MQRb6Q38NIkfHJ+c8+K5dJrBB0Z1iy71aoUFmIAGpJIAA7yTwlI3o3tYqaeGJUcDU4E/8AxjkPtH4cjNrE4ZqoGr1m8SCoPflACKfGwPjM2z90VLZ8R2uYQeT98+l7OHtlcrbbvLWsLuThCuvzTefoc72XuniMaboAlO+tV75fHKOLn8O8iXbZXRdgaetZWxDczUJCfCmthb3r+2XdFAAAFgNABwA7hPs01URgiFnESm+xGYbd7CUxlTC0FHctKmP5TV2nuhgq6kVMNT15qOrb+JLGTsS1xT6FPM+5zKhslMJSxeFplilNxlLWLWenTqWJAA0LkcOQlZ6Ot16GOrVuvzlaJzBVbKGLs4sxGthl5ES27XFXrcbfJbOuftEX+ppZcvYNuxlvqdQZodDzA18T1SlVAXrMzhyTmfLksi21zXv4TmUr/wBpL6/6bpN+Dn96HQMJu3g6YyphqI+4pJ9rEEn4zxjd1sFVFqmEoN4mklx7CBcfCTETp8q7GHmfc57tbopwzXbCs1BuSkmpTP8AF2h8DbwlSbZWJwVZesBpsD2HU3U+43P2HW3ETt8w4vCpVQpUUMp4gi4/z8ZRbw6mtNGX1cTKOktUVzd7esVAEr2R9AH4Ix5X9VvA6HkeQtMp+J3UNNiaPbT1DbMB3AnRh7dfbPVMPSUBKj0j6mhHwR1OUe7aUR4iyvy2r+z2dcJ61v8Aot0j9q7aoYcXrVAvcvFj7FGsp+P2niD2evc30AUIpPsKqG/GamD3Mr12zVb0lJuS3aqN8CdD4t8jLFxLnpWiPgqOs2NrdKRUnqKGnfUbX+FeHzkzujvx9Kq/Rq9FqFfLnVWBAdRxK5gD/ke6am8O6yYalQr4WiHahWSrUDa1KijQ694JByju0F9JgwONrbR2lha4wz0EwnWvUaoCGY1ENNaaZgCRzJtbsnwvKLmpYkyTUHHKX9nRIiJpMoiIgCIiAIia+0MT1dJ6h9FSeNhoOZ5DxgFWx20/7SwDMKRdWdRTYs5p9WMyG3kHnb/0Wtx1uCm4uJSEofV2HWZCrFglTsmrf+zmmx+sC5QLW0Ayi3G9p2HiRUoKwy6XTsHMnYJW6nmNL/gdRKoPXUsmtDfmN6Ck3KgnvIBmSJaVnwCfYiAIiIAiIgFC2x5zH+/T/b0JC9CfnsZ9z9dWTW2POY/36f7ehIXoT89jPufrqzmUevL7v3N8vQ/HsdXiInTMAiIgCeWQEWIBHjPUQDwlJR5KgewAT3EQCM3ixCph3uSCysq2BJzZSwNgDoLFj3BTNPdvGZ3qZ2zVLjXKVBRQui6cmc3H2h3zFvPXRnSi4uqh6r5XKuV6uqOyBxAym9zbVRzmtgaxp4lWe+dy1OqXcXLt1OQ01QZCchp3tY2B9WVOXmLUvKW2IiWlQiIgCIiAJDbzMxRKKHtVWZLAqCR1bHg3o3Azc7XHOTMg6iipjhxtTW+qgqWB9FuIt1i37yB6rSMtsEo75PGKH9upnKCwUhfqiboSud+t4KVNhb7R9YTLsV2WtWoueB6xQSnCpUqG6Aa5bZePpZuOkxYxR9Pp6i+UkNdrqAVvSt5Pb46m+h+PvGqKeLpVde2CGso49lFZm45buoI78p5GQ2efqS6Y+hORES0rEREAREQBERAKFtjzmP8Afp/t6EhehPz2M+5+urJrbHnMf79P9vQkL0J+exn3P11ZzKPXl937m+Xofj2OrxETpmAREQBERAERMGNrhELG/IC1sxJIVQt9LkkAe2AQ1F6jPiqoGcKrU0U5GRioJCqBrz7V+Ja3oiagpsMGxpghadQupSmKTuqqGLBH0BDlhrxCW5zd2ThQuBPbCGpSzM3khSaYW+ncANediec+7Ew61MPUTRVqFxkUserBRVKjMAbnV9R6cpxktyTGGq5kVrg3APZII1HIjiJlkRu3U+ramb5kepfQKCDVezKAdFNjpysRykvLU8orawxERPTwREQD4x0kLuz2xVxBUA1HBuARpkXsgHubMCeZBM2d4MV1dBjmCklVHayE3YXVW5NlzWPLjymxszDmnRp0zxVFU63GgtYHmBwkd5EuhGYz/wAYvlZNA4zLY1Dl6psvlGwvwPd4zY3jo3o5rAlGpsCQWC2dcxIGpXLe47rzXxi/26m2W7BSF+rvdCV6xut9EqbaePjJqot1Iva4Iv3eM8SzlHreMMx4CvnpJUtbOitbmMwBt+MzyG3YqfVtRJF6TZLBy5UADix145rdwsOIIEzJReURawxERPTwREQBERAKFtjzmP8Afp/t6EhehPz2M+5+urJrbHnMf79P9vQkL0J+exn3P11ZzKPXl937m+Xofj2OrxETpmAREQBERAEht5apypRAB6x1GoY3ysGyAjyWPfyAY8pMyEDGpjrBriiguA+gLioCpTvPZN+QUDmZGW2CUd8m/j1RcPUBHYFNgQuhyhDcL3aTW2BfK4a/WCoesJKtdsiFSCoAtkKDhyM3scWFJyozNkbKCLgnKbAjnczQ3bQLSKqLIGOQ5OrLCwJJTSxzlxw5Tx/MP4mHDHq8a6BQBVUPoGvddWYtwtdiLd5v6Rk5IXeIlDSr5soRgGuxUAO6Ak+sLBgR9q/KTKm4vPY6NoPoz7ERJERERAIPbNqmIo0O1a93Iy2IZKlqZB78huRwGnpSckLsu74qtVZfJApKSliArvcK/pAizG2moHEGTUjHuSl2K/jUH05NVvlvms2ZbFfqgfJAfU2Ouh75PyDxh/ti8cugYZhrUOXq2yWuQBe5vz4aazsR6iXQhKJFLGsvatUVSPJyqxNVyB6RvkY63sb98m5C7xKUNLEKoLU2OuQs1mUrluPJUkgE8jY8pNRHqg+jEREkREREAREQChbY85j/AH6f7ehIXoT89jPufrqya2x5zH+/T/b0JC9CfnsZ9z9dWcyj15fd+5vl6H49jq8RE6ZgEREAREQDxVqBVLMbAAknuAFyZFbu0ripVIYM7v2WKnKM7MFBXxc31JvpwAmfb+IKUCV4kql8pe2dgt8g8o62A7yJn2XQ6ujTTKq5VUFV0UG2tvjeR/kS/ietorejUBbJdHGb1eye18OMj92VApMVAUFycihgKfZUZQGAIvbPw9Ob+0yooVS4JXq3zAGxK5TcA8jaae718jhtXFQ9Y2YMGbIhBDAD0Cg4cj7Z4/mC+U2tq0A9FhdhYZgVALAr2gQCCCbjgeMxbCrZsPTFiCqhCCQSCoA4jQ6WN/Gb5kNsG6VK1DKFVWLqAhUAVHcix4NcAG44EsNLCev5gtiaiIkiImvtDECnSZy2WwOtibHgNBqdbaTYkNvJXFqdHm7obhspAWrTuV72uy2Hx5TyTwj2KyzLu3Ry4dSfT7dgzOBmsbBm1PefEmSk8UaQRQiiwUAAdwAsBPcJYWA3lkHiwfp1M21CkL2AQaZKdYxqciDaw8fGTkr+Mpr9PQki9r5sjFlIy2pCp5ID6mx1498sE8j1PZdDV2phusovT9YW4kA87EjWx4G3Ima27uKFTDI17mwDcdDbgSQCdCNefHnJOQew3WnWrYcC3azrdixyhKS2I5AXW3h4gw9GmFqiciIkiIiIgCIiAULbHnMf79P9vQkL0J+exn3P11ZNbY85j/fp/t6EhehPz2M+5+urOZR68vu/c3y9D8ex1eIidMwCIiAIiIBBbW+sxVGiGtlvUIu4tldGBFhZmIVxYnQEnWTsg9kMKuIrVhyIVbPmX1WJHouci6d2XgSZOSMddSUuxgxxYUnKC75Gyg8C2U2B+M0N3FtSIAOQMerJQIStgSSulu2XHDgB7Zu7SUGjUBbICjgt6oyntfDjNDdlQKbWAW7klAjIEOVRlCNqLgBvvw/mC+UmJBbRPV4ylVLAK/1Z1a+i1CBlAtlLMup4FR3ydkVvJRDUM3NWUjtFBYsFYOw4JYm/h7IlsI7krEwYLEipTWoODAG3G1xwvM8kREh2zvjRxyUlvwUrdxxB4h9CPAA+tIWn0jYZ/NU61T2Kv5Zr/hI3Z29nVNUf6LVZqjXNly37TEFuN27VvYFHKZ5X15xkvjRPsdEiUVukJh/oVX5n/gmu/SYw/wBCf+Mj/wCuS+Ir7nnw9nYseMYfTU7tAy9ZYlzl6txTtqFF7m/PhpJ+crr9ILGsuI+jEZFKBMw1DEZterv6I1Gg/PYPSxbjgn/1n/5zyN0NdT10T00OmSHx4dMVSdQbOOrawWx4t2yddALi3cw5ylHpeUccHU/jH/DNDa/SbSxFMIcJVBBzLfIy3ysoJFwbjNcHkQDykpWRa0Z4qZp6o64InPKPS1htA+GxS+JFC3t87f8ACXnZmPSvRp4incpURXS4scrAEXHLQyaknsVyhKO6NqIiSIiIiAULbHnMf79P9vQkL0J+exn3P11Zv7W2gnXY1SHuzrp1VY5MtKmnbISwvlzC17gg85qdEVLqsRiFzK5cA9gVbJlZz9YWRQCcwsPbOXS//d/f/ToST8D9+h1OIidQ54iIgCa206xSjUdfKVGYd1wpIvNDePeOjglRq2btsVUKLkkC9tSANPGVfbe9yYikEp4esVJBOamGUixHANa4JDDxUSqy6ENGy2FUpapFw2HQZKIDXzFnY5goY5nZgXC6ZrEXtJCUf/t6VAAwVYgC2pN/0mYqnSMw/wBCq/FiP9yRV9eNyTosb2LptNlFCqXF1FNywBsSuU3APLSaW7p7Dg6uHIdg/WBmyIQQ1hfslBw9E+2U6v0mvYgYNlJBAJckAnmV6vW3dNPA9I5oL1f0VnAJsc4FgTwNqYB1ubgcCO6PGg3ue+BZjY6nPLrcW/PUfETmp6WgOOCf/Wf9E8/976c8HU+Dqf5Sfiw7kPBn2LvuyXFE06l70iKYvlvYU0NuzpYEkA8xYyXnJ8B0lUVxFSsMLXyuNQopZidNWYuLgWNu7MRwAlj2X0mYSsxTJXpsBms6pqLgG2R27xxnkJxxjIlVLfBVH3RxGArsVXrcOSSrjylUnyag5Ed/A+HATODxa87j/HhOjzQxOxqDm7UxfvHZPxtx+MyXcFzy5ossjxGmGQWExK+t+c0doVh6w+cn23cQeS7D2gN/SaGK3VduFRfiCJmfB2LoWRujkpePIzZs2oBHlaa24i9uQld2m47x850KvuLWb+9p/wC1/SaFXowqP5WJVfZTLfmwntfC2J6o0/E1pbnItoVB3zzsvjOw0OhzDE3rYis/guSmD7dGPyMs2xtw9n4axpYZSw4NUvVa/eC5NvhN6pfLgzPiIp5OSbP3UxWNIWimWnoDWe4pgcyPXPgvxtxnc9i7OXD4alhlJK0qaUwTxIRQtz4m03AJ9ltdagsGe212MRESwqEExKjvrt3snA0DetUGVyv91Tbyix5OVNgOOt+QvCc1CLkyUYuTwiK2fWFSlicSOFeq7Ke9B2aZ/gCyC6N8aKW1q1EmwrLp4sAGH4I3zlorUBSwy0hpYTlu2a7YfGU8QhykEa9xBuD8wJx+HsfjN/vc6fInW0foqJDbsbw0sZSDoQHAHWJfVCfzU62PP23EmZ2k01lHLaaeGIiJ6eFV6Qt2Gx2HVabhatJ+sS/kscpUo3dcHj4Sn7NWrRApV6TU3HLv8RyI8QZ1qY69BXGV1DDuIBEzcRwyt66l1dzhoUjCYpe+3wMkK2IXL5QkpV3coHUAp7p/rea1bdy4sH+a/wA7zC+CsX1LvGiyrY6sPWHzlbxWULYHv4sSdTfiTfnLzidzqjcKifHN/SR1bo9rN/fUx8GMr+Ft7GmHEVrqcx2lUGuolcrOM1p2Y9EmY/WYo27lpC/zLH8pIbP6IdnoQ1Trqx+3Uyj5Uwuntm+qmSWpVZxEXsco2UhIyqCzHQKASx8ABqZf9xujurnbE4y9MFSqUgRn1ZTnc6hfJ4cddbWnStl7HoYdctCjTpDnkUAn2nifjN6WQo5XllNvEuSwkIiJoMoiIgCIiAIiIAiIgCIlZ29vvhcOXphutrLcdUgJOb1Xe2VPG5uO48J45Jas9jFyeESG823EweHes5XMAerQtlNRwLhF0JufAGcu2RtGstepiauEdhVc1PqhnAza6Xt+cw4WlVxlc4jEkvUP8KL6lMeio/HibmX3A7Op0kHZF/ZOTxPEqx8q2N9darWu5XtpbyU2FuqxC+8gH+/KPvE/Wiy9nxaw/nOh7Ye99T8z/Wc93nw1xcaGZqXF2GpLyG1udt44LEJWCLUUp1DnOdFZ0ZmGUG5GUHXx4XneMJiUqItSmyujC6spBUjvBE/LWAxrKbXl33T3kfCVBUS7UmP1tK+jfbS+gqDv58DyI6kLPDfLLYyWVeIuaO53SJEbF3kw2KJWjVBYDMUIZXAuBfKwBIuQLjTUSXmtNPVGFpp4YiInp4IiIAiIgCIiAIiIAiIgCIiAIiIAiIgCIkRvfRqPgMSlHN1ho1AoXyicp7K+J4D2zxnqWXg094d8sNhkazrVqjRaSMCxbkHtfIveT+JsJzfZeFetVavUtnqMXaygLc9y93495J1mHYGCHklcpGhBFiD3FeI9kvezdngLcKvwLJ+V7zj8RxLsfKdGFcaloZsFgQii6ox7zpb4WM84tz3H4Mf6ibFVmGna+BpkfMgGR2Jqt3H4gH8mmSWiwSgssiscCeR+f/OVvalC4OnzlkxTH/A/6pDYsX/y/wCchBtM1x2OdY5cr93sE2tn1ddST/j4za27hADf87/ykPRq25j4An9U7CfPAxvyyL3u5tt8JXXEIucWyVFsMzISCcjHg1wCORtY947JsreDDYgDqayMSL5bgVB71M9ofET874LEHvP5fhJjA4WpVrUlohjU6xCpUElDnFnNuAHEnwnldsq3yi2mNi5tmfoOIEToHMEREAREQBERAEREAREQBERAEREAREQBERANbFYKnU8tFY8iQLj2HiJhGy0AspZfYb/qvPsSEq4S3R6pNbMjMdQC31Jt32/kJCYtp8ic7iqYR2Rtok3uQ+JrGRlVrxE50UsnQjsYH3fp1vKZxf1Sv81Mntk9E2CYZmq4huds9ID8KYMRO3RFcpzL5y5izYDo82dSNxQzH/3HqOP4S2X8JZMJhKdNclNFRe5VCj5CImlRS2RmcpPdmeIiekRERAEREAREQBERAP/Z"/>
          <p:cNvSpPr>
            <a:spLocks noChangeAspect="1" noChangeArrowheads="1"/>
          </p:cNvSpPr>
          <p:nvPr/>
        </p:nvSpPr>
        <p:spPr bwMode="auto">
          <a:xfrm>
            <a:off x="116681" y="-192617"/>
            <a:ext cx="228600" cy="406401"/>
          </a:xfrm>
          <a:prstGeom prst="rect">
            <a:avLst/>
          </a:prstGeom>
          <a:noFill/>
        </p:spPr>
        <p:txBody>
          <a:bodyPr vert="horz" wrap="square" lIns="91440" tIns="45720" rIns="91440" bIns="45720" numCol="1" anchor="t" anchorCtr="0" compatLnSpc="1"/>
          <a:lstStyle/>
          <a:p>
            <a:endParaRPr lang="en-US"/>
          </a:p>
        </p:txBody>
      </p:sp>
      <p:sp>
        <p:nvSpPr>
          <p:cNvPr id="10" name="TextBox 9"/>
          <p:cNvSpPr txBox="1"/>
          <p:nvPr/>
        </p:nvSpPr>
        <p:spPr>
          <a:xfrm>
            <a:off x="1120140" y="6400800"/>
            <a:ext cx="4972050" cy="1198880"/>
          </a:xfrm>
          <a:prstGeom prst="rect">
            <a:avLst/>
          </a:prstGeom>
          <a:noFill/>
        </p:spPr>
        <p:txBody>
          <a:bodyPr wrap="square" rtlCol="0">
            <a:spAutoFit/>
          </a:bodyPr>
          <a:lstStyle/>
          <a:p>
            <a:pPr algn="ctr"/>
            <a:r>
              <a:rPr lang="en-US" b="1" dirty="0" smtClean="0"/>
              <a:t>2026 CITIZENS’ </a:t>
            </a:r>
            <a:r>
              <a:rPr lang="en-US" b="1" dirty="0"/>
              <a:t>BUDGET</a:t>
            </a:r>
          </a:p>
          <a:p>
            <a:pPr algn="ctr"/>
            <a:r>
              <a:rPr lang="en-US" dirty="0"/>
              <a:t>BY </a:t>
            </a:r>
            <a:endParaRPr lang="en-US" dirty="0" smtClean="0"/>
          </a:p>
          <a:p>
            <a:pPr algn="ctr"/>
            <a:r>
              <a:rPr lang="en-US" dirty="0" smtClean="0"/>
              <a:t>Ministry of Budget and Economic Planning</a:t>
            </a:r>
          </a:p>
          <a:p>
            <a:pPr algn="ctr"/>
            <a:r>
              <a:rPr lang="en-US" dirty="0" smtClean="0"/>
              <a:t>GOMBE STATE</a:t>
            </a:r>
            <a:endParaRPr lang="en-US" dirty="0"/>
          </a:p>
        </p:txBody>
      </p:sp>
      <p:sp>
        <p:nvSpPr>
          <p:cNvPr id="11" name="TextBox 10"/>
          <p:cNvSpPr txBox="1"/>
          <p:nvPr/>
        </p:nvSpPr>
        <p:spPr>
          <a:xfrm>
            <a:off x="2667000" y="7814846"/>
            <a:ext cx="1441998" cy="338554"/>
          </a:xfrm>
          <a:prstGeom prst="rect">
            <a:avLst/>
          </a:prstGeom>
          <a:noFill/>
        </p:spPr>
        <p:txBody>
          <a:bodyPr wrap="none" rtlCol="0">
            <a:spAutoFit/>
          </a:bodyPr>
          <a:lstStyle/>
          <a:p>
            <a:r>
              <a:rPr lang="en-US" sz="1600" dirty="0" smtClean="0"/>
              <a:t>JANUARY, 2026</a:t>
            </a:r>
            <a:endParaRPr lang="en-US" sz="1600" dirty="0"/>
          </a:p>
        </p:txBody>
      </p:sp>
      <p:sp>
        <p:nvSpPr>
          <p:cNvPr id="12" name="Slide Number Placeholder 4"/>
          <p:cNvSpPr>
            <a:spLocks noGrp="1"/>
          </p:cNvSpPr>
          <p:nvPr>
            <p:ph type="sldNum" sz="quarter" idx="12"/>
          </p:nvPr>
        </p:nvSpPr>
        <p:spPr>
          <a:xfrm>
            <a:off x="3657600" y="11300179"/>
            <a:ext cx="1200150" cy="649111"/>
          </a:xfrm>
        </p:spPr>
        <p:txBody>
          <a:bodyPr/>
          <a:lstStyle/>
          <a:p>
            <a:fld id="{0F1454F9-C897-4627-A4BE-961C8932026F}" type="slidenum">
              <a:rPr lang="en-US" smtClean="0"/>
              <a:t>1</a:t>
            </a:fld>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C0FB553D-5D91-4082-9AAF-1B62732242BB}" type="slidenum">
              <a:rPr lang="en-US" smtClean="0"/>
              <a:t>10</a:t>
            </a:fld>
            <a:endParaRPr lang="en-US"/>
          </a:p>
        </p:txBody>
      </p:sp>
      <p:pic>
        <p:nvPicPr>
          <p:cNvPr id="3" name="Picture 2"/>
          <p:cNvPicPr>
            <a:picLocks noChangeAspect="1"/>
          </p:cNvPicPr>
          <p:nvPr/>
        </p:nvPicPr>
        <p:blipFill>
          <a:blip r:embed="rId2"/>
          <a:stretch>
            <a:fillRect/>
          </a:stretch>
        </p:blipFill>
        <p:spPr>
          <a:xfrm>
            <a:off x="380999" y="228600"/>
            <a:ext cx="6248401" cy="3867066"/>
          </a:xfrm>
          <a:prstGeom prst="rect">
            <a:avLst/>
          </a:prstGeom>
        </p:spPr>
      </p:pic>
      <p:pic>
        <p:nvPicPr>
          <p:cNvPr id="4" name="Picture 3"/>
          <p:cNvPicPr>
            <a:picLocks noChangeAspect="1"/>
          </p:cNvPicPr>
          <p:nvPr/>
        </p:nvPicPr>
        <p:blipFill>
          <a:blip r:embed="rId3"/>
          <a:stretch>
            <a:fillRect/>
          </a:stretch>
        </p:blipFill>
        <p:spPr>
          <a:xfrm>
            <a:off x="380998" y="4343400"/>
            <a:ext cx="6248401" cy="3763600"/>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C0FB553D-5D91-4082-9AAF-1B62732242BB}" type="slidenum">
              <a:rPr lang="en-US" smtClean="0"/>
              <a:t>11</a:t>
            </a:fld>
            <a:endParaRPr lang="en-US"/>
          </a:p>
        </p:txBody>
      </p:sp>
      <p:pic>
        <p:nvPicPr>
          <p:cNvPr id="2" name="Picture 1"/>
          <p:cNvPicPr>
            <a:picLocks noChangeAspect="1"/>
          </p:cNvPicPr>
          <p:nvPr/>
        </p:nvPicPr>
        <p:blipFill>
          <a:blip r:embed="rId2"/>
          <a:stretch>
            <a:fillRect/>
          </a:stretch>
        </p:blipFill>
        <p:spPr>
          <a:xfrm>
            <a:off x="381000" y="76200"/>
            <a:ext cx="6134100" cy="8180333"/>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C0FB553D-5D91-4082-9AAF-1B62732242BB}" type="slidenum">
              <a:rPr lang="en-US" smtClean="0"/>
              <a:t>12</a:t>
            </a:fld>
            <a:endParaRPr lang="en-US"/>
          </a:p>
        </p:txBody>
      </p:sp>
      <p:pic>
        <p:nvPicPr>
          <p:cNvPr id="4" name="Picture 3"/>
          <p:cNvPicPr>
            <a:picLocks noChangeAspect="1"/>
          </p:cNvPicPr>
          <p:nvPr/>
        </p:nvPicPr>
        <p:blipFill>
          <a:blip r:embed="rId2"/>
          <a:stretch>
            <a:fillRect/>
          </a:stretch>
        </p:blipFill>
        <p:spPr>
          <a:xfrm>
            <a:off x="304800" y="609600"/>
            <a:ext cx="2971800" cy="8229600"/>
          </a:xfrm>
          <a:prstGeom prst="rect">
            <a:avLst/>
          </a:prstGeom>
        </p:spPr>
      </p:pic>
      <p:pic>
        <p:nvPicPr>
          <p:cNvPr id="5" name="Picture 4"/>
          <p:cNvPicPr>
            <a:picLocks noChangeAspect="1"/>
          </p:cNvPicPr>
          <p:nvPr/>
        </p:nvPicPr>
        <p:blipFill>
          <a:blip r:embed="rId3"/>
          <a:stretch>
            <a:fillRect/>
          </a:stretch>
        </p:blipFill>
        <p:spPr>
          <a:xfrm>
            <a:off x="3429000" y="609600"/>
            <a:ext cx="3124200" cy="5410200"/>
          </a:xfrm>
          <a:prstGeom prst="rect">
            <a:avLst/>
          </a:prstGeom>
        </p:spPr>
      </p:pic>
      <p:sp>
        <p:nvSpPr>
          <p:cNvPr id="6" name="TextBox 5"/>
          <p:cNvSpPr txBox="1"/>
          <p:nvPr/>
        </p:nvSpPr>
        <p:spPr>
          <a:xfrm>
            <a:off x="381000" y="152400"/>
            <a:ext cx="5867400" cy="523220"/>
          </a:xfrm>
          <a:prstGeom prst="rect">
            <a:avLst/>
          </a:prstGeom>
          <a:noFill/>
        </p:spPr>
        <p:txBody>
          <a:bodyPr wrap="square" rtlCol="0">
            <a:spAutoFit/>
          </a:bodyPr>
          <a:lstStyle/>
          <a:p>
            <a:r>
              <a:rPr lang="en-US" sz="1400" b="1" dirty="0">
                <a:solidFill>
                  <a:srgbClr val="000000"/>
                </a:solidFill>
                <a:latin typeface="Tahoma" panose="020B0604030504040204" pitchFamily="34" charset="0"/>
              </a:rPr>
              <a:t>Gombe State Government </a:t>
            </a:r>
            <a:r>
              <a:rPr lang="en-US" sz="1400" b="1" dirty="0" smtClean="0">
                <a:solidFill>
                  <a:srgbClr val="000000"/>
                </a:solidFill>
                <a:latin typeface="Tahoma" panose="020B0604030504040204" pitchFamily="34" charset="0"/>
              </a:rPr>
              <a:t>2026 </a:t>
            </a:r>
            <a:r>
              <a:rPr lang="en-US" sz="1400" b="1" dirty="0">
                <a:solidFill>
                  <a:srgbClr val="000000"/>
                </a:solidFill>
                <a:latin typeface="Tahoma" panose="020B0604030504040204" pitchFamily="34" charset="0"/>
              </a:rPr>
              <a:t>Approved Budget - Total Expenditure by Functional Classification</a:t>
            </a:r>
            <a:r>
              <a:rPr lang="en-US" sz="1400" dirty="0"/>
              <a:t> </a:t>
            </a:r>
            <a:r>
              <a:rPr lang="en-US" sz="1400" b="1" dirty="0" smtClean="0"/>
              <a:t>(COFOG)</a:t>
            </a:r>
            <a:endParaRPr lang="en-US" sz="1400" b="1" dirty="0"/>
          </a:p>
        </p:txBody>
      </p:sp>
      <p:pic>
        <p:nvPicPr>
          <p:cNvPr id="9" name="Picture 8"/>
          <p:cNvPicPr>
            <a:picLocks noChangeAspect="1"/>
          </p:cNvPicPr>
          <p:nvPr/>
        </p:nvPicPr>
        <p:blipFill>
          <a:blip r:embed="rId4"/>
          <a:stretch>
            <a:fillRect/>
          </a:stretch>
        </p:blipFill>
        <p:spPr>
          <a:xfrm>
            <a:off x="3352800" y="6019800"/>
            <a:ext cx="3276600" cy="2688569"/>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C0FB553D-5D91-4082-9AAF-1B62732242BB}" type="slidenum">
              <a:rPr lang="en-US" smtClean="0"/>
              <a:t>13</a:t>
            </a:fld>
            <a:endParaRPr lang="en-US"/>
          </a:p>
        </p:txBody>
      </p:sp>
      <p:pic>
        <p:nvPicPr>
          <p:cNvPr id="5" name="Picture 4"/>
          <p:cNvPicPr>
            <a:picLocks noChangeAspect="1"/>
          </p:cNvPicPr>
          <p:nvPr/>
        </p:nvPicPr>
        <p:blipFill>
          <a:blip r:embed="rId2"/>
          <a:stretch>
            <a:fillRect/>
          </a:stretch>
        </p:blipFill>
        <p:spPr>
          <a:xfrm>
            <a:off x="533399" y="380999"/>
            <a:ext cx="5867401" cy="8077201"/>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C0FB553D-5D91-4082-9AAF-1B62732242BB}" type="slidenum">
              <a:rPr lang="en-US" smtClean="0"/>
              <a:t>14</a:t>
            </a:fld>
            <a:endParaRPr lang="en-US"/>
          </a:p>
        </p:txBody>
      </p:sp>
      <p:pic>
        <p:nvPicPr>
          <p:cNvPr id="3" name="Picture 2"/>
          <p:cNvPicPr>
            <a:picLocks noChangeAspect="1"/>
          </p:cNvPicPr>
          <p:nvPr/>
        </p:nvPicPr>
        <p:blipFill>
          <a:blip r:embed="rId2"/>
          <a:stretch>
            <a:fillRect/>
          </a:stretch>
        </p:blipFill>
        <p:spPr>
          <a:xfrm>
            <a:off x="533400" y="251134"/>
            <a:ext cx="5867400" cy="8054666"/>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C0FB553D-5D91-4082-9AAF-1B62732242BB}" type="slidenum">
              <a:rPr lang="en-US" smtClean="0"/>
              <a:t>15</a:t>
            </a:fld>
            <a:endParaRPr lang="en-US"/>
          </a:p>
        </p:txBody>
      </p:sp>
      <p:pic>
        <p:nvPicPr>
          <p:cNvPr id="7" name="Picture 6"/>
          <p:cNvPicPr>
            <a:picLocks noChangeAspect="1"/>
          </p:cNvPicPr>
          <p:nvPr/>
        </p:nvPicPr>
        <p:blipFill>
          <a:blip r:embed="rId2"/>
          <a:stretch>
            <a:fillRect/>
          </a:stretch>
        </p:blipFill>
        <p:spPr>
          <a:xfrm>
            <a:off x="609599" y="5105400"/>
            <a:ext cx="5791201" cy="2976067"/>
          </a:xfrm>
          <a:prstGeom prst="rect">
            <a:avLst/>
          </a:prstGeom>
        </p:spPr>
      </p:pic>
      <p:pic>
        <p:nvPicPr>
          <p:cNvPr id="8" name="Picture 7"/>
          <p:cNvPicPr>
            <a:picLocks noChangeAspect="1"/>
          </p:cNvPicPr>
          <p:nvPr/>
        </p:nvPicPr>
        <p:blipFill>
          <a:blip r:embed="rId3"/>
          <a:stretch>
            <a:fillRect/>
          </a:stretch>
        </p:blipFill>
        <p:spPr>
          <a:xfrm>
            <a:off x="609598" y="148133"/>
            <a:ext cx="5791202" cy="2518867"/>
          </a:xfrm>
          <a:prstGeom prst="rect">
            <a:avLst/>
          </a:prstGeom>
        </p:spPr>
      </p:pic>
      <p:pic>
        <p:nvPicPr>
          <p:cNvPr id="9" name="Picture 8"/>
          <p:cNvPicPr>
            <a:picLocks noChangeAspect="1"/>
          </p:cNvPicPr>
          <p:nvPr/>
        </p:nvPicPr>
        <p:blipFill>
          <a:blip r:embed="rId4"/>
          <a:stretch>
            <a:fillRect/>
          </a:stretch>
        </p:blipFill>
        <p:spPr>
          <a:xfrm>
            <a:off x="609598" y="2743201"/>
            <a:ext cx="5791202" cy="2286000"/>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C0FB553D-5D91-4082-9AAF-1B62732242BB}" type="slidenum">
              <a:rPr lang="en-US" smtClean="0"/>
              <a:t>16</a:t>
            </a:fld>
            <a:endParaRPr lang="en-US"/>
          </a:p>
        </p:txBody>
      </p:sp>
      <p:pic>
        <p:nvPicPr>
          <p:cNvPr id="4" name="Picture 3"/>
          <p:cNvPicPr>
            <a:picLocks noChangeAspect="1"/>
          </p:cNvPicPr>
          <p:nvPr/>
        </p:nvPicPr>
        <p:blipFill>
          <a:blip r:embed="rId2"/>
          <a:stretch>
            <a:fillRect/>
          </a:stretch>
        </p:blipFill>
        <p:spPr>
          <a:xfrm>
            <a:off x="533400" y="457200"/>
            <a:ext cx="5867400" cy="7772400"/>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C0FB553D-5D91-4082-9AAF-1B62732242BB}" type="slidenum">
              <a:rPr lang="en-US" smtClean="0"/>
              <a:t>17</a:t>
            </a:fld>
            <a:endParaRPr lang="en-US"/>
          </a:p>
        </p:txBody>
      </p:sp>
      <p:pic>
        <p:nvPicPr>
          <p:cNvPr id="3" name="Picture 2"/>
          <p:cNvPicPr>
            <a:picLocks noChangeAspect="1"/>
          </p:cNvPicPr>
          <p:nvPr/>
        </p:nvPicPr>
        <p:blipFill>
          <a:blip r:embed="rId2"/>
          <a:stretch>
            <a:fillRect/>
          </a:stretch>
        </p:blipFill>
        <p:spPr>
          <a:xfrm>
            <a:off x="533400" y="533400"/>
            <a:ext cx="5715000" cy="7772400"/>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C0FB553D-5D91-4082-9AAF-1B62732242BB}" type="slidenum">
              <a:rPr lang="en-US" smtClean="0"/>
              <a:t>18</a:t>
            </a:fld>
            <a:endParaRPr lang="en-US"/>
          </a:p>
        </p:txBody>
      </p:sp>
      <p:pic>
        <p:nvPicPr>
          <p:cNvPr id="3" name="Picture 2"/>
          <p:cNvPicPr>
            <a:picLocks noChangeAspect="1"/>
          </p:cNvPicPr>
          <p:nvPr/>
        </p:nvPicPr>
        <p:blipFill>
          <a:blip r:embed="rId2"/>
          <a:stretch>
            <a:fillRect/>
          </a:stretch>
        </p:blipFill>
        <p:spPr>
          <a:xfrm>
            <a:off x="381000" y="206200"/>
            <a:ext cx="6134100" cy="1241600"/>
          </a:xfrm>
          <a:prstGeom prst="rect">
            <a:avLst/>
          </a:prstGeom>
        </p:spPr>
      </p:pic>
      <p:pic>
        <p:nvPicPr>
          <p:cNvPr id="4" name="Picture 3"/>
          <p:cNvPicPr>
            <a:picLocks noChangeAspect="1"/>
          </p:cNvPicPr>
          <p:nvPr/>
        </p:nvPicPr>
        <p:blipFill>
          <a:blip r:embed="rId3"/>
          <a:stretch>
            <a:fillRect/>
          </a:stretch>
        </p:blipFill>
        <p:spPr>
          <a:xfrm>
            <a:off x="381000" y="1676400"/>
            <a:ext cx="6134100" cy="1219200"/>
          </a:xfrm>
          <a:prstGeom prst="rect">
            <a:avLst/>
          </a:prstGeom>
        </p:spPr>
      </p:pic>
      <p:pic>
        <p:nvPicPr>
          <p:cNvPr id="7" name="Picture 6"/>
          <p:cNvPicPr>
            <a:picLocks noChangeAspect="1"/>
          </p:cNvPicPr>
          <p:nvPr/>
        </p:nvPicPr>
        <p:blipFill>
          <a:blip r:embed="rId4"/>
          <a:stretch>
            <a:fillRect/>
          </a:stretch>
        </p:blipFill>
        <p:spPr>
          <a:xfrm>
            <a:off x="381000" y="3110345"/>
            <a:ext cx="6096000" cy="5271655"/>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C0FB553D-5D91-4082-9AAF-1B62732242BB}" type="slidenum">
              <a:rPr lang="en-US" smtClean="0"/>
              <a:t>19</a:t>
            </a:fld>
            <a:endParaRPr lang="en-US"/>
          </a:p>
        </p:txBody>
      </p:sp>
      <p:pic>
        <p:nvPicPr>
          <p:cNvPr id="4" name="Picture 3"/>
          <p:cNvPicPr>
            <a:picLocks noChangeAspect="1"/>
          </p:cNvPicPr>
          <p:nvPr/>
        </p:nvPicPr>
        <p:blipFill>
          <a:blip r:embed="rId2"/>
          <a:stretch>
            <a:fillRect/>
          </a:stretch>
        </p:blipFill>
        <p:spPr>
          <a:xfrm>
            <a:off x="685800" y="284867"/>
            <a:ext cx="5638800" cy="8020933"/>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460522" y="1219200"/>
            <a:ext cx="6096000" cy="3970318"/>
          </a:xfrm>
          <a:prstGeom prst="rect">
            <a:avLst/>
          </a:prstGeom>
          <a:noFill/>
        </p:spPr>
        <p:txBody>
          <a:bodyPr wrap="square" rtlCol="0">
            <a:spAutoFit/>
          </a:bodyPr>
          <a:lstStyle/>
          <a:p>
            <a:pPr algn="just"/>
            <a:r>
              <a:rPr lang="en-US" dirty="0"/>
              <a:t>In its effort to create awareness to the people of Gombe State </a:t>
            </a:r>
            <a:r>
              <a:rPr lang="en-US" dirty="0" smtClean="0"/>
              <a:t> </a:t>
            </a:r>
            <a:r>
              <a:rPr lang="en-US" dirty="0"/>
              <a:t>on the </a:t>
            </a:r>
            <a:r>
              <a:rPr lang="en-US" dirty="0" smtClean="0"/>
              <a:t>2026 </a:t>
            </a:r>
            <a:r>
              <a:rPr lang="en-US" dirty="0"/>
              <a:t>Budget, the Ministry of Budget and Economic Planning has published this summary document to </a:t>
            </a:r>
            <a:r>
              <a:rPr lang="en-US" dirty="0" smtClean="0"/>
              <a:t>enlighten </a:t>
            </a:r>
            <a:r>
              <a:rPr lang="en-US" dirty="0"/>
              <a:t>the public on the </a:t>
            </a:r>
            <a:r>
              <a:rPr lang="en-US" dirty="0" smtClean="0"/>
              <a:t>State Annual </a:t>
            </a:r>
            <a:r>
              <a:rPr lang="en-US" dirty="0"/>
              <a:t>budget. It provides information on the </a:t>
            </a:r>
            <a:r>
              <a:rPr lang="en-US" dirty="0" smtClean="0"/>
              <a:t>budget, </a:t>
            </a:r>
            <a:r>
              <a:rPr lang="en-US" dirty="0"/>
              <a:t>especially o</a:t>
            </a:r>
            <a:r>
              <a:rPr lang="en-US" dirty="0" smtClean="0"/>
              <a:t>n </a:t>
            </a:r>
            <a:r>
              <a:rPr lang="en-US" dirty="0"/>
              <a:t>the areas of expected income, its sources and </a:t>
            </a:r>
            <a:r>
              <a:rPr lang="en-US" dirty="0" smtClean="0"/>
              <a:t>expenditure </a:t>
            </a:r>
            <a:r>
              <a:rPr lang="en-US" dirty="0"/>
              <a:t>which are key to the public.</a:t>
            </a:r>
          </a:p>
          <a:p>
            <a:pPr algn="just"/>
            <a:endParaRPr lang="en-US" dirty="0"/>
          </a:p>
          <a:p>
            <a:pPr algn="just"/>
            <a:r>
              <a:rPr lang="en-US" dirty="0"/>
              <a:t>The aim of this publication is to provide an </a:t>
            </a:r>
            <a:r>
              <a:rPr lang="en-US" dirty="0" smtClean="0"/>
              <a:t>insight </a:t>
            </a:r>
            <a:r>
              <a:rPr lang="en-US" dirty="0"/>
              <a:t>to the public </a:t>
            </a:r>
            <a:r>
              <a:rPr lang="en-US" dirty="0" smtClean="0"/>
              <a:t>on Government utilization </a:t>
            </a:r>
            <a:r>
              <a:rPr lang="en-US" dirty="0"/>
              <a:t>of public </a:t>
            </a:r>
            <a:r>
              <a:rPr lang="en-US" dirty="0" smtClean="0"/>
              <a:t>finances</a:t>
            </a:r>
            <a:r>
              <a:rPr lang="en-US" dirty="0" smtClean="0">
                <a:solidFill>
                  <a:srgbClr val="FF0000"/>
                </a:solidFill>
              </a:rPr>
              <a:t> </a:t>
            </a:r>
            <a:r>
              <a:rPr lang="en-US" dirty="0" smtClean="0"/>
              <a:t>for the year.</a:t>
            </a:r>
            <a:endParaRPr lang="en-US" dirty="0"/>
          </a:p>
          <a:p>
            <a:pPr algn="just"/>
            <a:endParaRPr lang="en-US" dirty="0"/>
          </a:p>
          <a:p>
            <a:pPr algn="just"/>
            <a:r>
              <a:rPr lang="en-US" dirty="0"/>
              <a:t>The </a:t>
            </a:r>
            <a:r>
              <a:rPr lang="en-US" dirty="0" smtClean="0"/>
              <a:t>2026 </a:t>
            </a:r>
            <a:r>
              <a:rPr lang="en-US" dirty="0"/>
              <a:t>Budget </a:t>
            </a:r>
            <a:r>
              <a:rPr lang="en-US" dirty="0" smtClean="0"/>
              <a:t>is </a:t>
            </a:r>
            <a:r>
              <a:rPr lang="en-US" dirty="0"/>
              <a:t>tagged </a:t>
            </a:r>
            <a:r>
              <a:rPr lang="en-US" b="1" dirty="0"/>
              <a:t>“Budget of </a:t>
            </a:r>
            <a:r>
              <a:rPr lang="en-US" b="1" dirty="0" smtClean="0"/>
              <a:t>Consolidation” </a:t>
            </a:r>
            <a:r>
              <a:rPr lang="en-US" dirty="0"/>
              <a:t>which was meant to </a:t>
            </a:r>
            <a:r>
              <a:rPr lang="en-US" dirty="0" smtClean="0"/>
              <a:t>show continuity in the government commitment in serving the interest of the good people of Gombe State.</a:t>
            </a:r>
            <a:endParaRPr lang="en-US" dirty="0"/>
          </a:p>
          <a:p>
            <a:pPr algn="just"/>
            <a:endParaRPr lang="en-US" dirty="0"/>
          </a:p>
        </p:txBody>
      </p:sp>
      <p:sp>
        <p:nvSpPr>
          <p:cNvPr id="7" name="TextBox 6"/>
          <p:cNvSpPr txBox="1"/>
          <p:nvPr/>
        </p:nvSpPr>
        <p:spPr>
          <a:xfrm>
            <a:off x="2125345" y="717550"/>
            <a:ext cx="2411730" cy="521970"/>
          </a:xfrm>
          <a:prstGeom prst="rect">
            <a:avLst/>
          </a:prstGeom>
          <a:noFill/>
        </p:spPr>
        <p:txBody>
          <a:bodyPr wrap="square">
            <a:spAutoFit/>
          </a:bodyPr>
          <a:lstStyle/>
          <a:p>
            <a:r>
              <a:rPr lang="en-US" sz="2800" b="1" dirty="0"/>
              <a:t>Introduction</a:t>
            </a:r>
            <a:endParaRPr lang="en-US" sz="2800" dirty="0"/>
          </a:p>
        </p:txBody>
      </p:sp>
      <p:sp>
        <p:nvSpPr>
          <p:cNvPr id="2" name="Slide Number Placeholder 1"/>
          <p:cNvSpPr>
            <a:spLocks noGrp="1"/>
          </p:cNvSpPr>
          <p:nvPr>
            <p:ph type="sldNum" sz="quarter" idx="12"/>
          </p:nvPr>
        </p:nvSpPr>
        <p:spPr/>
        <p:txBody>
          <a:bodyPr/>
          <a:lstStyle/>
          <a:p>
            <a:fld id="{0F1454F9-C897-4627-A4BE-961C8932026F}" type="slidenum">
              <a:rPr lang="en-US" smtClean="0"/>
              <a:t>2</a:t>
            </a:fld>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C0FB553D-5D91-4082-9AAF-1B62732242BB}" type="slidenum">
              <a:rPr lang="en-US" smtClean="0"/>
              <a:t>20</a:t>
            </a:fld>
            <a:endParaRPr lang="en-US"/>
          </a:p>
        </p:txBody>
      </p:sp>
      <p:pic>
        <p:nvPicPr>
          <p:cNvPr id="3" name="Picture 2"/>
          <p:cNvPicPr>
            <a:picLocks noChangeAspect="1"/>
          </p:cNvPicPr>
          <p:nvPr/>
        </p:nvPicPr>
        <p:blipFill>
          <a:blip r:embed="rId2"/>
          <a:stretch>
            <a:fillRect/>
          </a:stretch>
        </p:blipFill>
        <p:spPr>
          <a:xfrm>
            <a:off x="609600" y="304800"/>
            <a:ext cx="5715000" cy="7954000"/>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C0FB553D-5D91-4082-9AAF-1B62732242BB}" type="slidenum">
              <a:rPr lang="en-US" smtClean="0"/>
              <a:t>21</a:t>
            </a:fld>
            <a:endParaRPr lang="en-US"/>
          </a:p>
        </p:txBody>
      </p:sp>
      <p:pic>
        <p:nvPicPr>
          <p:cNvPr id="3" name="Picture 2"/>
          <p:cNvPicPr>
            <a:picLocks noChangeAspect="1"/>
          </p:cNvPicPr>
          <p:nvPr/>
        </p:nvPicPr>
        <p:blipFill>
          <a:blip r:embed="rId2"/>
          <a:stretch>
            <a:fillRect/>
          </a:stretch>
        </p:blipFill>
        <p:spPr>
          <a:xfrm>
            <a:off x="457200" y="457200"/>
            <a:ext cx="5981700" cy="5257800"/>
          </a:xfrm>
          <a:prstGeom prst="rect">
            <a:avLst/>
          </a:prstGeom>
        </p:spPr>
      </p:pic>
      <p:graphicFrame>
        <p:nvGraphicFramePr>
          <p:cNvPr id="4" name="Chart 3"/>
          <p:cNvGraphicFramePr/>
          <p:nvPr/>
        </p:nvGraphicFramePr>
        <p:xfrm>
          <a:off x="457200" y="5791200"/>
          <a:ext cx="5981700" cy="25146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C0FB553D-5D91-4082-9AAF-1B62732242BB}" type="slidenum">
              <a:rPr lang="en-US" smtClean="0"/>
              <a:t>22</a:t>
            </a:fld>
            <a:endParaRPr lang="en-US"/>
          </a:p>
        </p:txBody>
      </p:sp>
      <p:pic>
        <p:nvPicPr>
          <p:cNvPr id="6" name="Picture 5"/>
          <p:cNvPicPr>
            <a:picLocks noChangeAspect="1"/>
          </p:cNvPicPr>
          <p:nvPr/>
        </p:nvPicPr>
        <p:blipFill>
          <a:blip r:embed="rId2"/>
          <a:stretch>
            <a:fillRect/>
          </a:stretch>
        </p:blipFill>
        <p:spPr>
          <a:xfrm>
            <a:off x="457201" y="228600"/>
            <a:ext cx="5791199" cy="7772400"/>
          </a:xfrm>
          <a:prstGeom prst="rect">
            <a:avLst/>
          </a:prstGeo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C0FB553D-5D91-4082-9AAF-1B62732242BB}" type="slidenum">
              <a:rPr lang="en-US" smtClean="0"/>
              <a:t>23</a:t>
            </a:fld>
            <a:endParaRPr lang="en-US"/>
          </a:p>
        </p:txBody>
      </p:sp>
      <p:pic>
        <p:nvPicPr>
          <p:cNvPr id="6" name="Picture 5"/>
          <p:cNvPicPr>
            <a:picLocks noChangeAspect="1"/>
          </p:cNvPicPr>
          <p:nvPr/>
        </p:nvPicPr>
        <p:blipFill>
          <a:blip r:embed="rId2"/>
          <a:stretch>
            <a:fillRect/>
          </a:stretch>
        </p:blipFill>
        <p:spPr>
          <a:xfrm>
            <a:off x="457199" y="457200"/>
            <a:ext cx="6057901" cy="3733800"/>
          </a:xfrm>
          <a:prstGeom prst="rect">
            <a:avLst/>
          </a:prstGeom>
        </p:spPr>
      </p:pic>
      <p:graphicFrame>
        <p:nvGraphicFramePr>
          <p:cNvPr id="7" name="Chart 6"/>
          <p:cNvGraphicFramePr/>
          <p:nvPr/>
        </p:nvGraphicFramePr>
        <p:xfrm>
          <a:off x="457199" y="4267201"/>
          <a:ext cx="6057901" cy="43434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C0FB553D-5D91-4082-9AAF-1B62732242BB}" type="slidenum">
              <a:rPr lang="en-US" smtClean="0"/>
              <a:t>24</a:t>
            </a:fld>
            <a:endParaRPr lang="en-US"/>
          </a:p>
        </p:txBody>
      </p:sp>
      <p:pic>
        <p:nvPicPr>
          <p:cNvPr id="3" name="Picture 2"/>
          <p:cNvPicPr>
            <a:picLocks noChangeAspect="1"/>
          </p:cNvPicPr>
          <p:nvPr/>
        </p:nvPicPr>
        <p:blipFill>
          <a:blip r:embed="rId2"/>
          <a:stretch>
            <a:fillRect/>
          </a:stretch>
        </p:blipFill>
        <p:spPr>
          <a:xfrm>
            <a:off x="533400" y="76200"/>
            <a:ext cx="5791200" cy="4724400"/>
          </a:xfrm>
          <a:prstGeom prst="rect">
            <a:avLst/>
          </a:prstGeom>
        </p:spPr>
      </p:pic>
      <p:graphicFrame>
        <p:nvGraphicFramePr>
          <p:cNvPr id="8" name="Chart 7"/>
          <p:cNvGraphicFramePr/>
          <p:nvPr/>
        </p:nvGraphicFramePr>
        <p:xfrm>
          <a:off x="533400" y="4953000"/>
          <a:ext cx="5791200" cy="32004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C0FB553D-5D91-4082-9AAF-1B62732242BB}" type="slidenum">
              <a:rPr lang="en-US" smtClean="0"/>
              <a:t>25</a:t>
            </a:fld>
            <a:endParaRPr lang="en-US"/>
          </a:p>
        </p:txBody>
      </p:sp>
      <p:pic>
        <p:nvPicPr>
          <p:cNvPr id="3" name="Picture 2"/>
          <p:cNvPicPr>
            <a:picLocks noChangeAspect="1"/>
          </p:cNvPicPr>
          <p:nvPr/>
        </p:nvPicPr>
        <p:blipFill>
          <a:blip r:embed="rId2"/>
          <a:stretch>
            <a:fillRect/>
          </a:stretch>
        </p:blipFill>
        <p:spPr>
          <a:xfrm>
            <a:off x="381000" y="76200"/>
            <a:ext cx="6134100" cy="7391400"/>
          </a:xfrm>
          <a:prstGeom prst="rect">
            <a:avLst/>
          </a:prstGeom>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C0FB553D-5D91-4082-9AAF-1B62732242BB}" type="slidenum">
              <a:rPr lang="en-US" smtClean="0"/>
              <a:t>26</a:t>
            </a:fld>
            <a:endParaRPr lang="en-US"/>
          </a:p>
        </p:txBody>
      </p:sp>
      <p:pic>
        <p:nvPicPr>
          <p:cNvPr id="3" name="Picture 2"/>
          <p:cNvPicPr>
            <a:picLocks noChangeAspect="1"/>
          </p:cNvPicPr>
          <p:nvPr/>
        </p:nvPicPr>
        <p:blipFill>
          <a:blip r:embed="rId2"/>
          <a:stretch>
            <a:fillRect/>
          </a:stretch>
        </p:blipFill>
        <p:spPr>
          <a:xfrm>
            <a:off x="304800" y="152400"/>
            <a:ext cx="6248400" cy="5486400"/>
          </a:xfrm>
          <a:prstGeom prst="rect">
            <a:avLst/>
          </a:prstGeom>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C0FB553D-5D91-4082-9AAF-1B62732242BB}" type="slidenum">
              <a:rPr lang="en-US" smtClean="0"/>
              <a:t>27</a:t>
            </a:fld>
            <a:endParaRPr lang="en-US"/>
          </a:p>
        </p:txBody>
      </p:sp>
      <p:pic>
        <p:nvPicPr>
          <p:cNvPr id="3" name="Picture 2"/>
          <p:cNvPicPr>
            <a:picLocks noChangeAspect="1"/>
          </p:cNvPicPr>
          <p:nvPr/>
        </p:nvPicPr>
        <p:blipFill>
          <a:blip r:embed="rId2"/>
          <a:stretch>
            <a:fillRect/>
          </a:stretch>
        </p:blipFill>
        <p:spPr>
          <a:xfrm>
            <a:off x="304800" y="76200"/>
            <a:ext cx="6248400" cy="5638800"/>
          </a:xfrm>
          <a:prstGeom prst="rect">
            <a:avLst/>
          </a:prstGeom>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C0FB553D-5D91-4082-9AAF-1B62732242BB}" type="slidenum">
              <a:rPr lang="en-US" smtClean="0"/>
              <a:t>28</a:t>
            </a:fld>
            <a:endParaRPr lang="en-US"/>
          </a:p>
        </p:txBody>
      </p:sp>
      <p:pic>
        <p:nvPicPr>
          <p:cNvPr id="4" name="Picture 3"/>
          <p:cNvPicPr>
            <a:picLocks noChangeAspect="1"/>
          </p:cNvPicPr>
          <p:nvPr/>
        </p:nvPicPr>
        <p:blipFill>
          <a:blip r:embed="rId2"/>
          <a:stretch>
            <a:fillRect/>
          </a:stretch>
        </p:blipFill>
        <p:spPr>
          <a:xfrm>
            <a:off x="381000" y="76200"/>
            <a:ext cx="6096001" cy="5486400"/>
          </a:xfrm>
          <a:prstGeom prst="rect">
            <a:avLst/>
          </a:prstGeom>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381000"/>
            <a:ext cx="6324599" cy="369332"/>
          </a:xfrm>
          <a:prstGeom prst="rect">
            <a:avLst/>
          </a:prstGeom>
          <a:noFill/>
        </p:spPr>
        <p:txBody>
          <a:bodyPr wrap="square" rtlCol="0">
            <a:spAutoFit/>
          </a:bodyPr>
          <a:lstStyle/>
          <a:p>
            <a:r>
              <a:rPr lang="en-US" b="1" dirty="0">
                <a:solidFill>
                  <a:srgbClr val="000000"/>
                </a:solidFill>
                <a:latin typeface="Tahoma" panose="020B0604030504040204" pitchFamily="34" charset="0"/>
              </a:rPr>
              <a:t>O</a:t>
            </a:r>
            <a:r>
              <a:rPr lang="en-US" b="1" i="0" dirty="0">
                <a:solidFill>
                  <a:srgbClr val="000000"/>
                </a:solidFill>
                <a:effectLst/>
                <a:latin typeface="Tahoma" panose="020B0604030504040204" pitchFamily="34" charset="0"/>
              </a:rPr>
              <a:t>pportunities for Public Participation in </a:t>
            </a:r>
            <a:r>
              <a:rPr lang="en-US" b="1" i="0" dirty="0" smtClean="0">
                <a:solidFill>
                  <a:srgbClr val="000000"/>
                </a:solidFill>
                <a:effectLst/>
                <a:latin typeface="Tahoma" panose="020B0604030504040204" pitchFamily="34" charset="0"/>
              </a:rPr>
              <a:t>2026 </a:t>
            </a:r>
            <a:r>
              <a:rPr lang="en-US" b="1" i="0" dirty="0">
                <a:solidFill>
                  <a:srgbClr val="000000"/>
                </a:solidFill>
                <a:effectLst/>
                <a:latin typeface="Tahoma" panose="020B0604030504040204" pitchFamily="34" charset="0"/>
              </a:rPr>
              <a:t>Budget</a:t>
            </a:r>
            <a:endParaRPr lang="en-US" b="1" dirty="0"/>
          </a:p>
        </p:txBody>
      </p:sp>
      <p:sp>
        <p:nvSpPr>
          <p:cNvPr id="4" name="TextBox 3"/>
          <p:cNvSpPr txBox="1"/>
          <p:nvPr/>
        </p:nvSpPr>
        <p:spPr>
          <a:xfrm>
            <a:off x="426899" y="872490"/>
            <a:ext cx="5897702" cy="7417415"/>
          </a:xfrm>
          <a:prstGeom prst="rect">
            <a:avLst/>
          </a:prstGeom>
          <a:noFill/>
        </p:spPr>
        <p:txBody>
          <a:bodyPr wrap="square" rtlCol="0">
            <a:spAutoFit/>
          </a:bodyPr>
          <a:lstStyle/>
          <a:p>
            <a:pPr algn="just"/>
            <a:r>
              <a:rPr lang="en-US" dirty="0" smtClean="0"/>
              <a:t>Citizens have opportunities to participate in the State Budget process in order to</a:t>
            </a:r>
            <a:r>
              <a:rPr lang="en-US" dirty="0"/>
              <a:t> </a:t>
            </a:r>
            <a:r>
              <a:rPr lang="en-US" dirty="0" smtClean="0"/>
              <a:t>ensure </a:t>
            </a:r>
            <a:r>
              <a:rPr lang="en-US" dirty="0"/>
              <a:t>that decision-making in public finance is done</a:t>
            </a:r>
            <a:r>
              <a:rPr lang="en-US" dirty="0" smtClean="0"/>
              <a:t> appropriately. This can be done through the following ways:</a:t>
            </a:r>
          </a:p>
          <a:p>
            <a:pPr algn="just"/>
            <a:endParaRPr lang="en-US" sz="800" dirty="0" smtClean="0"/>
          </a:p>
          <a:p>
            <a:pPr marL="342900" indent="-342900" algn="just">
              <a:buFontTx/>
              <a:buAutoNum type="arabicPeriod"/>
            </a:pPr>
            <a:r>
              <a:rPr lang="en-US" dirty="0" smtClean="0"/>
              <a:t>Meeting with MDAs by engaging them</a:t>
            </a:r>
            <a:r>
              <a:rPr lang="en-US" dirty="0" smtClean="0">
                <a:solidFill>
                  <a:srgbClr val="FF0000"/>
                </a:solidFill>
              </a:rPr>
              <a:t> </a:t>
            </a:r>
            <a:r>
              <a:rPr lang="en-US" dirty="0" smtClean="0"/>
              <a:t>to understand their budget </a:t>
            </a:r>
            <a:r>
              <a:rPr lang="en-US" dirty="0"/>
              <a:t>implementation process </a:t>
            </a:r>
            <a:r>
              <a:rPr lang="en-US" dirty="0" smtClean="0"/>
              <a:t>and </a:t>
            </a:r>
            <a:r>
              <a:rPr lang="en-US" dirty="0"/>
              <a:t>give in </a:t>
            </a:r>
            <a:r>
              <a:rPr lang="en-US" dirty="0" smtClean="0"/>
              <a:t>their inputs or contributions </a:t>
            </a:r>
            <a:r>
              <a:rPr lang="en-US" dirty="0"/>
              <a:t>to aid </a:t>
            </a:r>
            <a:r>
              <a:rPr lang="en-US" dirty="0" smtClean="0"/>
              <a:t>in periodic budget review.</a:t>
            </a:r>
          </a:p>
          <a:p>
            <a:pPr marL="342900" indent="-342900" algn="just">
              <a:buFontTx/>
              <a:buAutoNum type="arabicPeriod"/>
            </a:pPr>
            <a:r>
              <a:rPr lang="en-US" dirty="0" smtClean="0"/>
              <a:t>Engage </a:t>
            </a:r>
            <a:r>
              <a:rPr lang="en-US" dirty="0"/>
              <a:t>decision makers to determine best options </a:t>
            </a:r>
            <a:r>
              <a:rPr lang="en-US" dirty="0" smtClean="0"/>
              <a:t>in </a:t>
            </a:r>
            <a:r>
              <a:rPr lang="en-US" smtClean="0"/>
              <a:t>addressing Communities’ need </a:t>
            </a:r>
            <a:r>
              <a:rPr lang="en-US" dirty="0"/>
              <a:t>and </a:t>
            </a:r>
            <a:r>
              <a:rPr lang="en-US" dirty="0" smtClean="0"/>
              <a:t>chat ways </a:t>
            </a:r>
            <a:r>
              <a:rPr lang="en-US" dirty="0"/>
              <a:t>of </a:t>
            </a:r>
            <a:r>
              <a:rPr lang="en-US" dirty="0" smtClean="0"/>
              <a:t>addressing </a:t>
            </a:r>
            <a:r>
              <a:rPr lang="en-US" dirty="0"/>
              <a:t>their </a:t>
            </a:r>
            <a:r>
              <a:rPr lang="en-US" dirty="0" smtClean="0"/>
              <a:t>concerns.</a:t>
            </a:r>
            <a:endParaRPr lang="en-US" dirty="0"/>
          </a:p>
          <a:p>
            <a:pPr marL="342900" indent="-342900" algn="just">
              <a:buFontTx/>
              <a:buAutoNum type="arabicPeriod"/>
            </a:pPr>
            <a:r>
              <a:rPr lang="en-US" dirty="0" smtClean="0"/>
              <a:t>Citizens </a:t>
            </a:r>
            <a:r>
              <a:rPr lang="en-US" dirty="0"/>
              <a:t>can request for information on </a:t>
            </a:r>
            <a:r>
              <a:rPr lang="en-US" dirty="0" smtClean="0"/>
              <a:t>projects awarded to contractors in </a:t>
            </a:r>
            <a:r>
              <a:rPr lang="en-US" dirty="0"/>
              <a:t>their communities in terms of cost, project description, location, standard, timeframe, etc. so that they can monitor and ensure that the right </a:t>
            </a:r>
            <a:r>
              <a:rPr lang="en-US" dirty="0" smtClean="0"/>
              <a:t>things are </a:t>
            </a:r>
            <a:r>
              <a:rPr lang="en-US" dirty="0"/>
              <a:t>done</a:t>
            </a:r>
            <a:r>
              <a:rPr lang="en-US" dirty="0" smtClean="0"/>
              <a:t>. Contract information can also be gathered from the Open Contracting Data Portal of the Gombe State Due Process Bureau.</a:t>
            </a:r>
          </a:p>
          <a:p>
            <a:pPr marL="342900" indent="-342900" algn="just">
              <a:buAutoNum type="arabicPeriod"/>
            </a:pPr>
            <a:r>
              <a:rPr lang="en-US" dirty="0" smtClean="0"/>
              <a:t>Citizens can submit feedback on projects executed in their communities to inform the </a:t>
            </a:r>
            <a:r>
              <a:rPr lang="en-US" dirty="0"/>
              <a:t>government on </a:t>
            </a:r>
            <a:r>
              <a:rPr lang="en-US" dirty="0" smtClean="0"/>
              <a:t>the pace </a:t>
            </a:r>
            <a:r>
              <a:rPr lang="en-US" dirty="0"/>
              <a:t>of the projects in their communities </a:t>
            </a:r>
            <a:r>
              <a:rPr lang="en-US" dirty="0" smtClean="0"/>
              <a:t>and any gaps observed.</a:t>
            </a:r>
          </a:p>
          <a:p>
            <a:pPr marL="342900" indent="-342900" algn="just">
              <a:buAutoNum type="arabicPeriod"/>
            </a:pPr>
            <a:r>
              <a:rPr lang="en-US" dirty="0" smtClean="0"/>
              <a:t>Citizens can participate in the Citizens Accountability Report (CAR) presentation meetings at the zonal levels.</a:t>
            </a:r>
            <a:endParaRPr lang="en-US" dirty="0"/>
          </a:p>
          <a:p>
            <a:pPr marL="342900" indent="-342900" algn="just">
              <a:buFontTx/>
              <a:buAutoNum type="arabicPeriod"/>
            </a:pPr>
            <a:r>
              <a:rPr lang="en-US" dirty="0" smtClean="0"/>
              <a:t>Citizens can attend Budget </a:t>
            </a:r>
            <a:r>
              <a:rPr lang="en-US" dirty="0"/>
              <a:t>R</a:t>
            </a:r>
            <a:r>
              <a:rPr lang="en-US" dirty="0" smtClean="0"/>
              <a:t>eview meetings at the State House of Assembly.</a:t>
            </a:r>
          </a:p>
          <a:p>
            <a:pPr algn="just"/>
            <a:endParaRPr lang="en-US" dirty="0"/>
          </a:p>
        </p:txBody>
      </p:sp>
      <p:sp>
        <p:nvSpPr>
          <p:cNvPr id="3" name="Slide Number Placeholder 2"/>
          <p:cNvSpPr>
            <a:spLocks noGrp="1"/>
          </p:cNvSpPr>
          <p:nvPr>
            <p:ph type="sldNum" sz="quarter" idx="12"/>
          </p:nvPr>
        </p:nvSpPr>
        <p:spPr/>
        <p:txBody>
          <a:bodyPr/>
          <a:lstStyle/>
          <a:p>
            <a:fld id="{0F1454F9-C897-4627-A4BE-961C8932026F}" type="slidenum">
              <a:rPr lang="en-US" smtClean="0"/>
              <a:t>29</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44830" y="0"/>
            <a:ext cx="7021830" cy="953135"/>
          </a:xfrm>
          <a:prstGeom prst="rect">
            <a:avLst/>
          </a:prstGeom>
          <a:noFill/>
        </p:spPr>
        <p:txBody>
          <a:bodyPr wrap="square">
            <a:spAutoFit/>
          </a:bodyPr>
          <a:lstStyle/>
          <a:p>
            <a:pPr algn="ctr"/>
            <a:r>
              <a:rPr lang="en-US" sz="2800" b="1" dirty="0"/>
              <a:t>Definition of </a:t>
            </a:r>
            <a:r>
              <a:rPr lang="en-US" sz="2800" b="1" dirty="0" smtClean="0"/>
              <a:t>some Budget </a:t>
            </a:r>
            <a:r>
              <a:rPr lang="en-US" sz="2800" b="1" dirty="0"/>
              <a:t>Terminologies</a:t>
            </a:r>
            <a:endParaRPr lang="en-US" sz="2800" dirty="0"/>
          </a:p>
        </p:txBody>
      </p:sp>
      <p:sp>
        <p:nvSpPr>
          <p:cNvPr id="6" name="TextBox 5"/>
          <p:cNvSpPr txBox="1"/>
          <p:nvPr/>
        </p:nvSpPr>
        <p:spPr>
          <a:xfrm>
            <a:off x="114300" y="674430"/>
            <a:ext cx="6705600" cy="7478970"/>
          </a:xfrm>
          <a:prstGeom prst="rect">
            <a:avLst/>
          </a:prstGeom>
          <a:noFill/>
        </p:spPr>
        <p:txBody>
          <a:bodyPr wrap="square">
            <a:spAutoFit/>
          </a:bodyPr>
          <a:lstStyle/>
          <a:p>
            <a:pPr algn="just"/>
            <a:r>
              <a:rPr lang="en-US" sz="1500" b="1" dirty="0"/>
              <a:t>Citizens </a:t>
            </a:r>
            <a:r>
              <a:rPr lang="en-US" sz="1500" b="1" dirty="0" smtClean="0"/>
              <a:t>Budget: </a:t>
            </a:r>
            <a:r>
              <a:rPr lang="en-US" sz="1500" dirty="0" smtClean="0"/>
              <a:t>this</a:t>
            </a:r>
            <a:r>
              <a:rPr lang="en-US" sz="1500" b="1" dirty="0" smtClean="0"/>
              <a:t> </a:t>
            </a:r>
            <a:r>
              <a:rPr lang="en-US" sz="1500" dirty="0"/>
              <a:t>is a document developed by the </a:t>
            </a:r>
            <a:r>
              <a:rPr lang="en-US" sz="1500" dirty="0" smtClean="0"/>
              <a:t>Government mainly </a:t>
            </a:r>
            <a:r>
              <a:rPr lang="en-US" sz="1500" dirty="0"/>
              <a:t>for </a:t>
            </a:r>
            <a:r>
              <a:rPr lang="en-US" sz="1500" dirty="0" smtClean="0"/>
              <a:t>the understanding of general </a:t>
            </a:r>
            <a:r>
              <a:rPr lang="en-US" sz="1500" dirty="0"/>
              <a:t>public, and it presents the </a:t>
            </a:r>
            <a:r>
              <a:rPr lang="en-US" sz="1500" dirty="0" smtClean="0"/>
              <a:t>Budget </a:t>
            </a:r>
            <a:r>
              <a:rPr lang="en-US" sz="1500" dirty="0"/>
              <a:t>in a simpler, less technical format, to </a:t>
            </a:r>
            <a:r>
              <a:rPr lang="en-US" sz="1500" dirty="0" smtClean="0"/>
              <a:t>ensure </a:t>
            </a:r>
            <a:r>
              <a:rPr lang="en-US" sz="1500" dirty="0"/>
              <a:t>a better understanding of how public finances are </a:t>
            </a:r>
            <a:r>
              <a:rPr lang="en-US" sz="1500" dirty="0" smtClean="0"/>
              <a:t>managed.</a:t>
            </a:r>
          </a:p>
          <a:p>
            <a:pPr algn="just"/>
            <a:r>
              <a:rPr lang="en-US" sz="1500" dirty="0" smtClean="0"/>
              <a:t>The document is </a:t>
            </a:r>
            <a:r>
              <a:rPr lang="en-US" sz="1500" dirty="0"/>
              <a:t>written in </a:t>
            </a:r>
            <a:r>
              <a:rPr lang="en-US" sz="1500" dirty="0" smtClean="0"/>
              <a:t>simple </a:t>
            </a:r>
            <a:r>
              <a:rPr lang="en-US" sz="1500" dirty="0"/>
              <a:t>language and incorporate visual elements to help </a:t>
            </a:r>
            <a:r>
              <a:rPr lang="en-US" sz="1500" dirty="0" smtClean="0"/>
              <a:t>non-specialized </a:t>
            </a:r>
            <a:r>
              <a:rPr lang="en-US" sz="1500" dirty="0"/>
              <a:t>readers understand the </a:t>
            </a:r>
            <a:r>
              <a:rPr lang="en-US" sz="1500" dirty="0" smtClean="0"/>
              <a:t>information</a:t>
            </a:r>
            <a:r>
              <a:rPr lang="en-US" sz="1500" dirty="0"/>
              <a:t> </a:t>
            </a:r>
            <a:r>
              <a:rPr lang="en-US" sz="1500" dirty="0" smtClean="0"/>
              <a:t>better.</a:t>
            </a:r>
          </a:p>
          <a:p>
            <a:pPr algn="just"/>
            <a:r>
              <a:rPr lang="en-US" sz="1500" b="1" dirty="0" smtClean="0"/>
              <a:t>Budget</a:t>
            </a:r>
            <a:r>
              <a:rPr lang="en-US" sz="1500" b="1" dirty="0"/>
              <a:t>: </a:t>
            </a:r>
            <a:r>
              <a:rPr lang="en-US" sz="1500" dirty="0" smtClean="0"/>
              <a:t>it </a:t>
            </a:r>
            <a:r>
              <a:rPr lang="en-US" sz="1500" dirty="0"/>
              <a:t>is an </a:t>
            </a:r>
            <a:r>
              <a:rPr lang="en-US" sz="1500" dirty="0" smtClean="0"/>
              <a:t>annual estimate </a:t>
            </a:r>
            <a:r>
              <a:rPr lang="en-US" sz="1500" dirty="0"/>
              <a:t>of income and expenditure for </a:t>
            </a:r>
            <a:r>
              <a:rPr lang="en-US" sz="1500" dirty="0" smtClean="0"/>
              <a:t>the </a:t>
            </a:r>
            <a:r>
              <a:rPr lang="en-US" sz="1500" dirty="0" smtClean="0">
                <a:solidFill>
                  <a:srgbClr val="FF0000"/>
                </a:solidFill>
              </a:rPr>
              <a:t>S</a:t>
            </a:r>
            <a:r>
              <a:rPr lang="en-US" sz="1500" dirty="0" smtClean="0"/>
              <a:t>tate. </a:t>
            </a:r>
            <a:r>
              <a:rPr lang="en-US" sz="1500" dirty="0"/>
              <a:t>It is therefore, a plan on how </a:t>
            </a:r>
            <a:r>
              <a:rPr lang="en-US" sz="1500" dirty="0" smtClean="0"/>
              <a:t>Government </a:t>
            </a:r>
            <a:r>
              <a:rPr lang="en-US" sz="1500" dirty="0"/>
              <a:t>expects to raise revenue (money) and how to </a:t>
            </a:r>
            <a:r>
              <a:rPr lang="en-US" sz="1500" dirty="0" smtClean="0"/>
              <a:t>spend </a:t>
            </a:r>
            <a:r>
              <a:rPr lang="en-US" sz="1500" dirty="0"/>
              <a:t>it on specific projects and programmes within a specific timeframe, </a:t>
            </a:r>
            <a:r>
              <a:rPr lang="en-US" sz="1500" dirty="0" smtClean="0"/>
              <a:t>usually </a:t>
            </a:r>
            <a:r>
              <a:rPr lang="en-US" sz="1500" dirty="0"/>
              <a:t>one year</a:t>
            </a:r>
            <a:r>
              <a:rPr lang="en-US" sz="1500" dirty="0" smtClean="0"/>
              <a:t>.</a:t>
            </a:r>
          </a:p>
          <a:p>
            <a:pPr algn="just"/>
            <a:r>
              <a:rPr lang="en-US" sz="1500" b="1" dirty="0" smtClean="0"/>
              <a:t>Revenue: </a:t>
            </a:r>
            <a:r>
              <a:rPr lang="en-US" sz="1500" dirty="0" smtClean="0"/>
              <a:t>this is the amount of money that Government expect to receive during the year. This is mostly the money received from the Federation Accounts Allocation Committee (FAAC), Internally Generated Revenue (IGR), Grants, Aids, Loans/Credits, etc.</a:t>
            </a:r>
          </a:p>
          <a:p>
            <a:pPr algn="just"/>
            <a:r>
              <a:rPr lang="en-US" sz="1500" b="1" dirty="0" smtClean="0"/>
              <a:t>Expenditure: </a:t>
            </a:r>
            <a:r>
              <a:rPr lang="en-US" sz="1500" dirty="0" smtClean="0"/>
              <a:t>this has to do with how Government plans to spend the money it received. The money spent on behalf of the citizens is in two (2) ways, namely: Recurrent and Capital Expenditures.</a:t>
            </a:r>
          </a:p>
          <a:p>
            <a:pPr algn="just"/>
            <a:r>
              <a:rPr lang="en-US" sz="1500" b="1" dirty="0" smtClean="0"/>
              <a:t>Recurrent </a:t>
            </a:r>
            <a:r>
              <a:rPr lang="en-US" sz="1500" b="1" dirty="0"/>
              <a:t>Expenditure: </a:t>
            </a:r>
            <a:r>
              <a:rPr lang="en-US" sz="1500" dirty="0"/>
              <a:t>these are expenditures </a:t>
            </a:r>
            <a:r>
              <a:rPr lang="en-US" sz="1500" dirty="0" smtClean="0"/>
              <a:t>of day to day activities of Government, which </a:t>
            </a:r>
            <a:r>
              <a:rPr lang="en-US" sz="1500" dirty="0"/>
              <a:t>include salaries and allowances </a:t>
            </a:r>
            <a:r>
              <a:rPr lang="en-US" sz="1500" dirty="0" smtClean="0"/>
              <a:t>which are paid </a:t>
            </a:r>
            <a:r>
              <a:rPr lang="en-US" sz="1500" dirty="0"/>
              <a:t>to  employees; operational costs such </a:t>
            </a:r>
            <a:r>
              <a:rPr lang="en-US" sz="1500" dirty="0" smtClean="0"/>
              <a:t>as transport, travelling, electricity</a:t>
            </a:r>
            <a:r>
              <a:rPr lang="en-US" sz="1500" dirty="0"/>
              <a:t> </a:t>
            </a:r>
            <a:r>
              <a:rPr lang="en-US" sz="1500" dirty="0" smtClean="0"/>
              <a:t>and </a:t>
            </a:r>
            <a:r>
              <a:rPr lang="en-US" sz="1500" dirty="0"/>
              <a:t>water </a:t>
            </a:r>
            <a:r>
              <a:rPr lang="en-US" sz="1500" dirty="0" smtClean="0"/>
              <a:t>bills , office &amp; residential rent,  maintenance of government assets, feeding of school children and subsidy on Education, Health, Agriculture, etc.</a:t>
            </a:r>
          </a:p>
          <a:p>
            <a:pPr algn="just"/>
            <a:r>
              <a:rPr lang="en-US" sz="1500" b="1" dirty="0" smtClean="0"/>
              <a:t>Capital Expenditure: </a:t>
            </a:r>
            <a:r>
              <a:rPr lang="en-US" sz="1500" dirty="0" smtClean="0"/>
              <a:t>these are monies spent by Government on fixed and capital projects that are of both tangible and intangible in nature, which include expenditure on Land, building, construction of roads, bridges, drainages</a:t>
            </a:r>
            <a:r>
              <a:rPr lang="en-US" sz="1500" dirty="0"/>
              <a:t>,</a:t>
            </a:r>
            <a:r>
              <a:rPr lang="en-US" sz="1500" dirty="0" smtClean="0"/>
              <a:t> provision of electricity facilities, furniture, vehicles, security gadgets, etc.</a:t>
            </a:r>
          </a:p>
          <a:p>
            <a:endParaRPr lang="en-US" sz="1500" dirty="0" smtClean="0"/>
          </a:p>
          <a:p>
            <a:pPr algn="just"/>
            <a:r>
              <a:rPr lang="en-US" sz="1500" b="1" dirty="0" smtClean="0"/>
              <a:t>Loan/Credits: </a:t>
            </a:r>
            <a:r>
              <a:rPr lang="en-US" sz="1500" dirty="0"/>
              <a:t>This refers to a </a:t>
            </a:r>
            <a:r>
              <a:rPr lang="en-US" sz="1500" dirty="0" smtClean="0"/>
              <a:t>credit </a:t>
            </a:r>
            <a:r>
              <a:rPr lang="en-US" sz="1500" dirty="0"/>
              <a:t>in which a sum of money is lent to </a:t>
            </a:r>
            <a:r>
              <a:rPr lang="en-US" sz="1500" dirty="0" smtClean="0"/>
              <a:t>the state </a:t>
            </a:r>
            <a:r>
              <a:rPr lang="en-US" sz="1500" dirty="0"/>
              <a:t>in exchange for future repayment </a:t>
            </a:r>
            <a:r>
              <a:rPr lang="en-US" sz="1500" dirty="0" smtClean="0"/>
              <a:t>on </a:t>
            </a:r>
            <a:r>
              <a:rPr lang="en-US" sz="1500" dirty="0"/>
              <a:t>the value or principal amount. In many cases, the lender also adds interest or finance charges to the principal value, which the borrower must repay in addition to the principal balance</a:t>
            </a:r>
            <a:r>
              <a:rPr lang="en-US" sz="1500" dirty="0" smtClean="0"/>
              <a:t>.</a:t>
            </a:r>
            <a:endParaRPr lang="en-US" sz="1500" b="1" dirty="0"/>
          </a:p>
        </p:txBody>
      </p:sp>
      <p:sp>
        <p:nvSpPr>
          <p:cNvPr id="3" name="TextBox 2"/>
          <p:cNvSpPr txBox="1"/>
          <p:nvPr/>
        </p:nvSpPr>
        <p:spPr>
          <a:xfrm>
            <a:off x="533400" y="4800600"/>
            <a:ext cx="5943600" cy="369332"/>
          </a:xfrm>
          <a:prstGeom prst="rect">
            <a:avLst/>
          </a:prstGeom>
          <a:noFill/>
        </p:spPr>
        <p:txBody>
          <a:bodyPr wrap="square" rtlCol="0">
            <a:spAutoFit/>
          </a:bodyPr>
          <a:lstStyle/>
          <a:p>
            <a:endParaRPr lang="en-US" dirty="0"/>
          </a:p>
        </p:txBody>
      </p:sp>
      <p:sp>
        <p:nvSpPr>
          <p:cNvPr id="7" name="TextBox 6"/>
          <p:cNvSpPr txBox="1"/>
          <p:nvPr/>
        </p:nvSpPr>
        <p:spPr>
          <a:xfrm>
            <a:off x="533400" y="6248400"/>
            <a:ext cx="184731" cy="369332"/>
          </a:xfrm>
          <a:prstGeom prst="rect">
            <a:avLst/>
          </a:prstGeom>
          <a:noFill/>
        </p:spPr>
        <p:txBody>
          <a:bodyPr wrap="none" rtlCol="0">
            <a:spAutoFit/>
          </a:bodyPr>
          <a:lstStyle/>
          <a:p>
            <a:endParaRPr lang="en-US" dirty="0"/>
          </a:p>
        </p:txBody>
      </p:sp>
      <p:sp>
        <p:nvSpPr>
          <p:cNvPr id="4" name="Slide Number Placeholder 3"/>
          <p:cNvSpPr>
            <a:spLocks noGrp="1"/>
          </p:cNvSpPr>
          <p:nvPr>
            <p:ph type="sldNum" sz="quarter" idx="12"/>
          </p:nvPr>
        </p:nvSpPr>
        <p:spPr/>
        <p:txBody>
          <a:bodyPr/>
          <a:lstStyle/>
          <a:p>
            <a:fld id="{0F1454F9-C897-4627-A4BE-961C8932026F}" type="slidenum">
              <a:rPr lang="en-US" smtClean="0"/>
              <a:t>3</a:t>
            </a:fld>
            <a:endParaRPr lang="en-US"/>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685800" y="685800"/>
            <a:ext cx="5334000" cy="7016115"/>
          </a:xfrm>
          <a:prstGeom prst="rect">
            <a:avLst/>
          </a:prstGeom>
          <a:noFill/>
        </p:spPr>
        <p:txBody>
          <a:bodyPr wrap="square" rtlCol="0">
            <a:spAutoFit/>
          </a:bodyPr>
          <a:lstStyle/>
          <a:p>
            <a:r>
              <a:rPr lang="en-US" dirty="0"/>
              <a:t>For more Information &amp; Enquiry, contact</a:t>
            </a:r>
          </a:p>
          <a:p>
            <a:r>
              <a:rPr lang="en-US" b="1" dirty="0" err="1"/>
              <a:t>Salihu</a:t>
            </a:r>
            <a:r>
              <a:rPr lang="en-US" b="1" dirty="0"/>
              <a:t> Baba Alkali</a:t>
            </a:r>
            <a:r>
              <a:rPr lang="en-US" dirty="0"/>
              <a:t> </a:t>
            </a:r>
          </a:p>
          <a:p>
            <a:r>
              <a:rPr lang="en-US" dirty="0"/>
              <a:t>Hon. Commissioner, Ministry of Budget &amp; Economic Planning</a:t>
            </a:r>
          </a:p>
          <a:p>
            <a:r>
              <a:rPr lang="en-US" dirty="0"/>
              <a:t>08065175711</a:t>
            </a:r>
          </a:p>
          <a:p>
            <a:r>
              <a:rPr lang="en-US" u="sng" dirty="0" smtClean="0">
                <a:hlinkClick r:id="rId2"/>
              </a:rPr>
              <a:t>sbalkali@yahoo.co.uk</a:t>
            </a:r>
            <a:endParaRPr lang="en-US" dirty="0"/>
          </a:p>
          <a:p>
            <a:r>
              <a:rPr lang="en-US" dirty="0"/>
              <a:t> </a:t>
            </a:r>
          </a:p>
          <a:p>
            <a:r>
              <a:rPr lang="en-US" b="1" dirty="0"/>
              <a:t>Muhammad </a:t>
            </a:r>
            <a:r>
              <a:rPr lang="en-US" b="1" dirty="0" err="1"/>
              <a:t>Gambo</a:t>
            </a:r>
            <a:r>
              <a:rPr lang="en-US" b="1" dirty="0"/>
              <a:t> </a:t>
            </a:r>
            <a:r>
              <a:rPr lang="en-US" b="1" dirty="0" err="1"/>
              <a:t>Magaji</a:t>
            </a:r>
            <a:endParaRPr lang="en-US" b="1" dirty="0"/>
          </a:p>
          <a:p>
            <a:r>
              <a:rPr lang="en-US" dirty="0"/>
              <a:t>Hon. Commissioner, Ministry of Finance</a:t>
            </a:r>
          </a:p>
          <a:p>
            <a:r>
              <a:rPr lang="en-US" dirty="0"/>
              <a:t>08033139948</a:t>
            </a:r>
          </a:p>
          <a:p>
            <a:r>
              <a:rPr lang="en-US" dirty="0">
                <a:hlinkClick r:id="rId3"/>
              </a:rPr>
              <a:t>mgm262@yahoo.com</a:t>
            </a:r>
            <a:endParaRPr lang="en-US" dirty="0"/>
          </a:p>
          <a:p>
            <a:endParaRPr lang="en-US" dirty="0"/>
          </a:p>
          <a:p>
            <a:r>
              <a:rPr lang="en-US" b="1" dirty="0" err="1"/>
              <a:t>Jalo</a:t>
            </a:r>
            <a:r>
              <a:rPr lang="en-US" b="1" dirty="0"/>
              <a:t> Ibrahim </a:t>
            </a:r>
            <a:r>
              <a:rPr lang="en-US" b="1" dirty="0" smtClean="0"/>
              <a:t>Ali, </a:t>
            </a:r>
            <a:r>
              <a:rPr lang="en-US" b="1" dirty="0" err="1" smtClean="0"/>
              <a:t>mni</a:t>
            </a:r>
            <a:r>
              <a:rPr lang="en-US" dirty="0" smtClean="0"/>
              <a:t> </a:t>
            </a:r>
            <a:endParaRPr lang="en-US" dirty="0"/>
          </a:p>
          <a:p>
            <a:r>
              <a:rPr lang="en-US" dirty="0"/>
              <a:t>Permanent Secretary, Ministry of Budget &amp; Economic Planning</a:t>
            </a:r>
          </a:p>
          <a:p>
            <a:r>
              <a:rPr lang="en-US" dirty="0"/>
              <a:t>08034140577</a:t>
            </a:r>
          </a:p>
          <a:p>
            <a:r>
              <a:rPr lang="en-US" u="sng" dirty="0">
                <a:hlinkClick r:id="rId4"/>
              </a:rPr>
              <a:t>Jaloali45@gmail.com</a:t>
            </a:r>
            <a:endParaRPr lang="en-US" dirty="0"/>
          </a:p>
          <a:p>
            <a:endParaRPr lang="en-US" dirty="0"/>
          </a:p>
          <a:p>
            <a:r>
              <a:rPr lang="en-US" b="1" dirty="0" err="1"/>
              <a:t>Kabiru</a:t>
            </a:r>
            <a:r>
              <a:rPr lang="en-US" b="1" dirty="0"/>
              <a:t> </a:t>
            </a:r>
            <a:r>
              <a:rPr lang="en-US" b="1" dirty="0" err="1"/>
              <a:t>Tsoho</a:t>
            </a:r>
            <a:r>
              <a:rPr lang="en-US" dirty="0"/>
              <a:t> </a:t>
            </a:r>
          </a:p>
          <a:p>
            <a:r>
              <a:rPr lang="en-US" dirty="0" smtClean="0"/>
              <a:t>Director General, Debt Management Agency and (</a:t>
            </a:r>
            <a:r>
              <a:rPr lang="en-US" sz="1600" dirty="0"/>
              <a:t>Focal </a:t>
            </a:r>
            <a:r>
              <a:rPr lang="en-US" sz="1600" dirty="0" smtClean="0"/>
              <a:t>Person </a:t>
            </a:r>
            <a:r>
              <a:rPr lang="en-US" sz="1600" dirty="0" smtClean="0"/>
              <a:t>SABER</a:t>
            </a:r>
            <a:r>
              <a:rPr lang="en-US" sz="1600" dirty="0"/>
              <a:t>)</a:t>
            </a:r>
            <a:r>
              <a:rPr lang="en-US" dirty="0" smtClean="0"/>
              <a:t> </a:t>
            </a:r>
            <a:endParaRPr lang="en-US" dirty="0"/>
          </a:p>
          <a:p>
            <a:r>
              <a:rPr lang="en-US" dirty="0"/>
              <a:t>08035885655</a:t>
            </a:r>
          </a:p>
          <a:p>
            <a:r>
              <a:rPr lang="en-US" u="sng" dirty="0">
                <a:hlinkClick r:id="rId5"/>
              </a:rPr>
              <a:t>Kabirutsoho38@gmail.com</a:t>
            </a:r>
            <a:r>
              <a:rPr lang="en-US" dirty="0"/>
              <a:t> </a:t>
            </a:r>
          </a:p>
          <a:p>
            <a:endParaRPr lang="en-US" dirty="0"/>
          </a:p>
          <a:p>
            <a:endParaRPr lang="en-US" dirty="0"/>
          </a:p>
        </p:txBody>
      </p:sp>
      <p:sp>
        <p:nvSpPr>
          <p:cNvPr id="2" name="Slide Number Placeholder 1"/>
          <p:cNvSpPr>
            <a:spLocks noGrp="1"/>
          </p:cNvSpPr>
          <p:nvPr>
            <p:ph type="sldNum" sz="quarter" idx="12"/>
          </p:nvPr>
        </p:nvSpPr>
        <p:spPr/>
        <p:txBody>
          <a:bodyPr/>
          <a:lstStyle/>
          <a:p>
            <a:fld id="{0F1454F9-C897-4627-A4BE-961C8932026F}" type="slidenum">
              <a:rPr lang="en-US" smtClean="0"/>
              <a:t>30</a:t>
            </a:fld>
            <a:endParaRPr lang="en-US"/>
          </a:p>
        </p:txBody>
      </p:sp>
      <p:pic>
        <p:nvPicPr>
          <p:cNvPr id="3" name="Picture 2"/>
          <p:cNvPicPr>
            <a:picLocks noChangeAspect="1"/>
          </p:cNvPicPr>
          <p:nvPr/>
        </p:nvPicPr>
        <p:blipFill>
          <a:blip r:embed="rId6"/>
          <a:stretch>
            <a:fillRect/>
          </a:stretch>
        </p:blipFill>
        <p:spPr>
          <a:xfrm>
            <a:off x="1676400" y="7467600"/>
            <a:ext cx="2712085" cy="1183005"/>
          </a:xfrm>
          <a:prstGeom prst="rect">
            <a:avLst/>
          </a:prstGeom>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p:cNvSpPr txBox="1"/>
          <p:nvPr/>
        </p:nvSpPr>
        <p:spPr>
          <a:xfrm>
            <a:off x="1360294" y="4013537"/>
            <a:ext cx="4583306" cy="1015663"/>
          </a:xfrm>
          <a:prstGeom prst="rect">
            <a:avLst/>
          </a:prstGeom>
          <a:noFill/>
        </p:spPr>
        <p:txBody>
          <a:bodyPr wrap="none" rtlCol="0">
            <a:spAutoFit/>
          </a:bodyPr>
          <a:lstStyle/>
          <a:p>
            <a:r>
              <a:rPr lang="en-US" sz="6000" b="1" dirty="0"/>
              <a:t>BUDGET </a:t>
            </a:r>
            <a:r>
              <a:rPr lang="en-US" sz="6000" b="1" dirty="0" smtClean="0"/>
              <a:t>2026</a:t>
            </a:r>
            <a:endParaRPr lang="en-US" sz="6000" b="1" dirty="0"/>
          </a:p>
        </p:txBody>
      </p:sp>
      <p:sp>
        <p:nvSpPr>
          <p:cNvPr id="14" name="TextBox 13"/>
          <p:cNvSpPr txBox="1"/>
          <p:nvPr/>
        </p:nvSpPr>
        <p:spPr>
          <a:xfrm>
            <a:off x="2136137" y="4781490"/>
            <a:ext cx="3197863" cy="400110"/>
          </a:xfrm>
          <a:prstGeom prst="rect">
            <a:avLst/>
          </a:prstGeom>
          <a:noFill/>
        </p:spPr>
        <p:txBody>
          <a:bodyPr wrap="square" rtlCol="0">
            <a:spAutoFit/>
          </a:bodyPr>
          <a:lstStyle/>
          <a:p>
            <a:r>
              <a:rPr lang="en-US" sz="2000" dirty="0"/>
              <a:t>BUDGET OF </a:t>
            </a:r>
            <a:r>
              <a:rPr lang="en-US" sz="2000" dirty="0" smtClean="0"/>
              <a:t>CONSOLIDATION</a:t>
            </a:r>
            <a:endParaRPr lang="en-US" sz="2000" dirty="0"/>
          </a:p>
        </p:txBody>
      </p:sp>
      <p:pic>
        <p:nvPicPr>
          <p:cNvPr id="15" name="Picture 2"/>
          <p:cNvPicPr>
            <a:picLocks noChangeAspect="1" noChangeArrowheads="1"/>
          </p:cNvPicPr>
          <p:nvPr/>
        </p:nvPicPr>
        <p:blipFill>
          <a:blip r:embed="rId2" cstate="print"/>
          <a:srcRect/>
          <a:stretch>
            <a:fillRect/>
          </a:stretch>
        </p:blipFill>
        <p:spPr bwMode="auto">
          <a:xfrm>
            <a:off x="2743200" y="2662535"/>
            <a:ext cx="1295400" cy="1219199"/>
          </a:xfrm>
          <a:prstGeom prst="rect">
            <a:avLst/>
          </a:prstGeom>
          <a:noFill/>
          <a:ln w="9525" algn="in">
            <a:noFill/>
            <a:miter lim="800000"/>
            <a:headEnd/>
            <a:tailEnd/>
          </a:ln>
          <a:effectLst/>
        </p:spPr>
      </p:pic>
      <p:sp>
        <p:nvSpPr>
          <p:cNvPr id="16" name="TextBox 15"/>
          <p:cNvSpPr txBox="1"/>
          <p:nvPr/>
        </p:nvSpPr>
        <p:spPr>
          <a:xfrm>
            <a:off x="1219200" y="3854678"/>
            <a:ext cx="2514600" cy="523220"/>
          </a:xfrm>
          <a:prstGeom prst="rect">
            <a:avLst/>
          </a:prstGeom>
          <a:noFill/>
        </p:spPr>
        <p:txBody>
          <a:bodyPr wrap="square" rtlCol="0">
            <a:spAutoFit/>
          </a:bodyPr>
          <a:lstStyle/>
          <a:p>
            <a:r>
              <a:rPr lang="en-US" sz="2800" dirty="0"/>
              <a:t> </a:t>
            </a:r>
            <a:r>
              <a:rPr lang="en-US" sz="2800" dirty="0" smtClean="0"/>
              <a:t> GOMBE </a:t>
            </a:r>
            <a:r>
              <a:rPr lang="en-US" sz="2800" dirty="0"/>
              <a:t>STATE</a:t>
            </a:r>
          </a:p>
        </p:txBody>
      </p:sp>
      <p:sp>
        <p:nvSpPr>
          <p:cNvPr id="2" name="Slide Number Placeholder 1"/>
          <p:cNvSpPr>
            <a:spLocks noGrp="1"/>
          </p:cNvSpPr>
          <p:nvPr>
            <p:ph type="sldNum" sz="quarter" idx="12"/>
          </p:nvPr>
        </p:nvSpPr>
        <p:spPr/>
        <p:txBody>
          <a:bodyPr/>
          <a:lstStyle/>
          <a:p>
            <a:fld id="{0F1454F9-C897-4627-A4BE-961C8932026F}" type="slidenum">
              <a:rPr lang="en-US" smtClean="0"/>
              <a:t>31</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579677" y="228600"/>
            <a:ext cx="3678123" cy="369332"/>
          </a:xfrm>
          <a:prstGeom prst="rect">
            <a:avLst/>
          </a:prstGeom>
          <a:noFill/>
        </p:spPr>
        <p:txBody>
          <a:bodyPr wrap="none" rtlCol="0">
            <a:spAutoFit/>
          </a:bodyPr>
          <a:lstStyle/>
          <a:p>
            <a:r>
              <a:rPr lang="en-GB" b="1" dirty="0" smtClean="0"/>
              <a:t>Where</a:t>
            </a:r>
            <a:r>
              <a:rPr lang="en-GB" b="1" baseline="0" dirty="0" smtClean="0"/>
              <a:t> Does the Money Come from?</a:t>
            </a:r>
            <a:endParaRPr lang="en-GB" b="1" dirty="0" smtClean="0"/>
          </a:p>
        </p:txBody>
      </p:sp>
      <p:sp>
        <p:nvSpPr>
          <p:cNvPr id="7" name="Slide Number Placeholder 6"/>
          <p:cNvSpPr>
            <a:spLocks noGrp="1"/>
          </p:cNvSpPr>
          <p:nvPr>
            <p:ph type="sldNum" sz="quarter" idx="12"/>
          </p:nvPr>
        </p:nvSpPr>
        <p:spPr/>
        <p:txBody>
          <a:bodyPr/>
          <a:lstStyle/>
          <a:p>
            <a:fld id="{C0FB553D-5D91-4082-9AAF-1B62732242BB}" type="slidenum">
              <a:rPr lang="en-US" smtClean="0"/>
              <a:t>4</a:t>
            </a:fld>
            <a:endParaRPr lang="en-US"/>
          </a:p>
        </p:txBody>
      </p:sp>
      <p:pic>
        <p:nvPicPr>
          <p:cNvPr id="3" name="Picture 2"/>
          <p:cNvPicPr>
            <a:picLocks noChangeAspect="1"/>
          </p:cNvPicPr>
          <p:nvPr/>
        </p:nvPicPr>
        <p:blipFill>
          <a:blip r:embed="rId2"/>
          <a:stretch>
            <a:fillRect/>
          </a:stretch>
        </p:blipFill>
        <p:spPr>
          <a:xfrm>
            <a:off x="762000" y="609600"/>
            <a:ext cx="5486400" cy="3048000"/>
          </a:xfrm>
          <a:prstGeom prst="rect">
            <a:avLst/>
          </a:prstGeom>
        </p:spPr>
      </p:pic>
      <p:pic>
        <p:nvPicPr>
          <p:cNvPr id="4" name="Picture 3"/>
          <p:cNvPicPr>
            <a:picLocks noChangeAspect="1"/>
          </p:cNvPicPr>
          <p:nvPr/>
        </p:nvPicPr>
        <p:blipFill>
          <a:blip r:embed="rId3"/>
          <a:stretch>
            <a:fillRect/>
          </a:stretch>
        </p:blipFill>
        <p:spPr>
          <a:xfrm>
            <a:off x="762000" y="3797000"/>
            <a:ext cx="5486400" cy="374680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extBox 19"/>
          <p:cNvSpPr txBox="1"/>
          <p:nvPr/>
        </p:nvSpPr>
        <p:spPr>
          <a:xfrm>
            <a:off x="1747287" y="228600"/>
            <a:ext cx="3617913" cy="369332"/>
          </a:xfrm>
          <a:prstGeom prst="rect">
            <a:avLst/>
          </a:prstGeom>
          <a:noFill/>
        </p:spPr>
        <p:txBody>
          <a:bodyPr wrap="none" rtlCol="0">
            <a:spAutoFit/>
          </a:bodyPr>
          <a:lstStyle/>
          <a:p>
            <a:r>
              <a:rPr lang="en-US" b="1" dirty="0" smtClean="0"/>
              <a:t>Where will the Money be Spent on?</a:t>
            </a:r>
            <a:endParaRPr lang="en-US" b="1" dirty="0"/>
          </a:p>
        </p:txBody>
      </p:sp>
      <p:pic>
        <p:nvPicPr>
          <p:cNvPr id="2" name="Picture 1"/>
          <p:cNvPicPr>
            <a:picLocks noChangeAspect="1"/>
          </p:cNvPicPr>
          <p:nvPr/>
        </p:nvPicPr>
        <p:blipFill>
          <a:blip r:embed="rId2"/>
          <a:stretch>
            <a:fillRect/>
          </a:stretch>
        </p:blipFill>
        <p:spPr>
          <a:xfrm>
            <a:off x="838200" y="533400"/>
            <a:ext cx="5334000" cy="3792379"/>
          </a:xfrm>
          <a:prstGeom prst="rect">
            <a:avLst/>
          </a:prstGeom>
        </p:spPr>
      </p:pic>
      <p:pic>
        <p:nvPicPr>
          <p:cNvPr id="3" name="Picture 2"/>
          <p:cNvPicPr>
            <a:picLocks noChangeAspect="1"/>
          </p:cNvPicPr>
          <p:nvPr/>
        </p:nvPicPr>
        <p:blipFill>
          <a:blip r:embed="rId3"/>
          <a:stretch>
            <a:fillRect/>
          </a:stretch>
        </p:blipFill>
        <p:spPr>
          <a:xfrm>
            <a:off x="838200" y="4630579"/>
            <a:ext cx="5333999" cy="2837021"/>
          </a:xfrm>
          <a:prstGeom prst="rect">
            <a:avLst/>
          </a:prstGeom>
        </p:spPr>
      </p:pic>
      <p:sp>
        <p:nvSpPr>
          <p:cNvPr id="4" name="Slide Number Placeholder 3"/>
          <p:cNvSpPr>
            <a:spLocks noGrp="1"/>
          </p:cNvSpPr>
          <p:nvPr>
            <p:ph type="sldNum" sz="quarter" idx="12"/>
          </p:nvPr>
        </p:nvSpPr>
        <p:spPr/>
        <p:txBody>
          <a:bodyPr/>
          <a:lstStyle/>
          <a:p>
            <a:fld id="{C0FB553D-5D91-4082-9AAF-1B62732242BB}" type="slidenum">
              <a:rPr lang="en-US" smtClean="0"/>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12274" y="152400"/>
            <a:ext cx="3855994" cy="369332"/>
          </a:xfrm>
          <a:prstGeom prst="rect">
            <a:avLst/>
          </a:prstGeom>
          <a:noFill/>
        </p:spPr>
        <p:txBody>
          <a:bodyPr wrap="square" rtlCol="0">
            <a:spAutoFit/>
          </a:bodyPr>
          <a:lstStyle/>
          <a:p>
            <a:r>
              <a:rPr lang="en-US" b="1" dirty="0" smtClean="0"/>
              <a:t>Where would the Grants Come from?</a:t>
            </a:r>
            <a:endParaRPr lang="en-US" b="1" dirty="0"/>
          </a:p>
        </p:txBody>
      </p:sp>
      <p:sp>
        <p:nvSpPr>
          <p:cNvPr id="7" name="Slide Number Placeholder 6"/>
          <p:cNvSpPr>
            <a:spLocks noGrp="1"/>
          </p:cNvSpPr>
          <p:nvPr>
            <p:ph type="sldNum" sz="quarter" idx="12"/>
          </p:nvPr>
        </p:nvSpPr>
        <p:spPr/>
        <p:txBody>
          <a:bodyPr/>
          <a:lstStyle/>
          <a:p>
            <a:fld id="{C0FB553D-5D91-4082-9AAF-1B62732242BB}" type="slidenum">
              <a:rPr lang="en-US" smtClean="0"/>
              <a:t>6</a:t>
            </a:fld>
            <a:endParaRPr lang="en-US"/>
          </a:p>
        </p:txBody>
      </p:sp>
      <p:sp>
        <p:nvSpPr>
          <p:cNvPr id="8" name="TextBox 7"/>
          <p:cNvSpPr txBox="1"/>
          <p:nvPr/>
        </p:nvSpPr>
        <p:spPr>
          <a:xfrm>
            <a:off x="1143000" y="3974068"/>
            <a:ext cx="4365747" cy="369332"/>
          </a:xfrm>
          <a:prstGeom prst="rect">
            <a:avLst/>
          </a:prstGeom>
          <a:noFill/>
        </p:spPr>
        <p:txBody>
          <a:bodyPr wrap="none" rtlCol="0">
            <a:spAutoFit/>
          </a:bodyPr>
          <a:lstStyle/>
          <a:p>
            <a:r>
              <a:rPr lang="en-US" b="1" dirty="0" smtClean="0"/>
              <a:t>Where would the Loans be Borrowed from?</a:t>
            </a:r>
            <a:endParaRPr lang="en-US" b="1" dirty="0"/>
          </a:p>
        </p:txBody>
      </p:sp>
      <p:pic>
        <p:nvPicPr>
          <p:cNvPr id="5" name="Picture 4"/>
          <p:cNvPicPr>
            <a:picLocks noChangeAspect="1"/>
          </p:cNvPicPr>
          <p:nvPr/>
        </p:nvPicPr>
        <p:blipFill>
          <a:blip r:embed="rId2"/>
          <a:stretch>
            <a:fillRect/>
          </a:stretch>
        </p:blipFill>
        <p:spPr>
          <a:xfrm>
            <a:off x="533400" y="523400"/>
            <a:ext cx="5638799" cy="1686400"/>
          </a:xfrm>
          <a:prstGeom prst="rect">
            <a:avLst/>
          </a:prstGeom>
        </p:spPr>
      </p:pic>
      <p:pic>
        <p:nvPicPr>
          <p:cNvPr id="6" name="Picture 5"/>
          <p:cNvPicPr>
            <a:picLocks noChangeAspect="1"/>
          </p:cNvPicPr>
          <p:nvPr/>
        </p:nvPicPr>
        <p:blipFill>
          <a:blip r:embed="rId3"/>
          <a:stretch>
            <a:fillRect/>
          </a:stretch>
        </p:blipFill>
        <p:spPr>
          <a:xfrm>
            <a:off x="533401" y="2352200"/>
            <a:ext cx="5638798" cy="1610200"/>
          </a:xfrm>
          <a:prstGeom prst="rect">
            <a:avLst/>
          </a:prstGeom>
        </p:spPr>
      </p:pic>
      <p:pic>
        <p:nvPicPr>
          <p:cNvPr id="9" name="Picture 8"/>
          <p:cNvPicPr>
            <a:picLocks noChangeAspect="1"/>
          </p:cNvPicPr>
          <p:nvPr/>
        </p:nvPicPr>
        <p:blipFill>
          <a:blip r:embed="rId4"/>
          <a:stretch>
            <a:fillRect/>
          </a:stretch>
        </p:blipFill>
        <p:spPr>
          <a:xfrm>
            <a:off x="533400" y="4396333"/>
            <a:ext cx="5638799" cy="1242467"/>
          </a:xfrm>
          <a:prstGeom prst="rect">
            <a:avLst/>
          </a:prstGeom>
        </p:spPr>
      </p:pic>
      <p:pic>
        <p:nvPicPr>
          <p:cNvPr id="10" name="Picture 9"/>
          <p:cNvPicPr>
            <a:picLocks noChangeAspect="1"/>
          </p:cNvPicPr>
          <p:nvPr/>
        </p:nvPicPr>
        <p:blipFill>
          <a:blip r:embed="rId5"/>
          <a:stretch>
            <a:fillRect/>
          </a:stretch>
        </p:blipFill>
        <p:spPr>
          <a:xfrm>
            <a:off x="533400" y="5857400"/>
            <a:ext cx="5715000" cy="2143600"/>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19200" y="304800"/>
            <a:ext cx="4495800" cy="954107"/>
          </a:xfrm>
          <a:prstGeom prst="rect">
            <a:avLst/>
          </a:prstGeom>
          <a:noFill/>
        </p:spPr>
        <p:txBody>
          <a:bodyPr wrap="square">
            <a:spAutoFit/>
          </a:bodyPr>
          <a:lstStyle/>
          <a:p>
            <a:pPr algn="ctr"/>
            <a:r>
              <a:rPr lang="en-US" sz="2800" dirty="0" smtClean="0">
                <a:solidFill>
                  <a:srgbClr val="000000"/>
                </a:solidFill>
                <a:latin typeface="Tahoma" panose="020B0604030504040204" pitchFamily="34" charset="0"/>
              </a:rPr>
              <a:t>2026 P</a:t>
            </a:r>
            <a:r>
              <a:rPr lang="en-US" sz="2800" b="0" i="0" dirty="0" smtClean="0">
                <a:solidFill>
                  <a:srgbClr val="000000"/>
                </a:solidFill>
                <a:effectLst/>
                <a:latin typeface="Tahoma" panose="020B0604030504040204" pitchFamily="34" charset="0"/>
              </a:rPr>
              <a:t>riority Areas  </a:t>
            </a:r>
            <a:r>
              <a:rPr lang="en-US" sz="2800" b="0" i="0" dirty="0" smtClean="0">
                <a:effectLst/>
                <a:latin typeface="Tahoma" panose="020B0604030504040204" pitchFamily="34" charset="0"/>
              </a:rPr>
              <a:t>in Gombe State </a:t>
            </a:r>
            <a:r>
              <a:rPr lang="en-US" sz="2800" dirty="0">
                <a:latin typeface="Tahoma" panose="020B0604030504040204" pitchFamily="34" charset="0"/>
              </a:rPr>
              <a:t>Budget</a:t>
            </a:r>
            <a:endParaRPr lang="en-US" sz="2800" dirty="0"/>
          </a:p>
        </p:txBody>
      </p:sp>
      <p:sp>
        <p:nvSpPr>
          <p:cNvPr id="6" name="TextBox 5"/>
          <p:cNvSpPr txBox="1"/>
          <p:nvPr/>
        </p:nvSpPr>
        <p:spPr>
          <a:xfrm>
            <a:off x="322729" y="1488140"/>
            <a:ext cx="6287621" cy="3293209"/>
          </a:xfrm>
          <a:prstGeom prst="rect">
            <a:avLst/>
          </a:prstGeom>
          <a:noFill/>
        </p:spPr>
        <p:txBody>
          <a:bodyPr wrap="square">
            <a:spAutoFit/>
          </a:bodyPr>
          <a:lstStyle/>
          <a:p>
            <a:pPr algn="just"/>
            <a:r>
              <a:rPr lang="en-US" sz="1600" dirty="0" smtClean="0">
                <a:latin typeface="+mj-lt"/>
              </a:rPr>
              <a:t>The priority areas for 2026 Fiscal Year Budget is geared towards achieving the following:</a:t>
            </a:r>
          </a:p>
          <a:p>
            <a:pPr algn="just"/>
            <a:endParaRPr lang="en-US" sz="1600" dirty="0">
              <a:latin typeface="+mj-lt"/>
            </a:endParaRPr>
          </a:p>
          <a:p>
            <a:pPr marL="342900" indent="-342900" algn="just">
              <a:buAutoNum type="arabicPeriod"/>
            </a:pPr>
            <a:r>
              <a:rPr lang="en-US" sz="1600" dirty="0" smtClean="0">
                <a:latin typeface="+mj-lt"/>
              </a:rPr>
              <a:t>Sustainable and Inclusive socio-economic Growth,</a:t>
            </a:r>
          </a:p>
          <a:p>
            <a:pPr marL="342900" indent="-342900" algn="just">
              <a:buAutoNum type="arabicPeriod"/>
            </a:pPr>
            <a:r>
              <a:rPr lang="en-US" sz="1600" dirty="0" smtClean="0">
                <a:latin typeface="+mj-lt"/>
              </a:rPr>
              <a:t>Diversification of the Economy, and</a:t>
            </a:r>
            <a:endParaRPr lang="en-US" sz="1600" dirty="0">
              <a:latin typeface="+mj-lt"/>
            </a:endParaRPr>
          </a:p>
          <a:p>
            <a:pPr marL="342900" indent="-342900" algn="just">
              <a:buAutoNum type="arabicPeriod"/>
            </a:pPr>
            <a:r>
              <a:rPr lang="en-US" sz="1600" dirty="0" smtClean="0">
                <a:latin typeface="+mj-lt"/>
              </a:rPr>
              <a:t>To improve access to more qualitative service.</a:t>
            </a:r>
          </a:p>
          <a:p>
            <a:pPr algn="just"/>
            <a:endParaRPr lang="en-US" sz="1600" dirty="0" smtClean="0">
              <a:latin typeface="+mj-lt"/>
            </a:endParaRPr>
          </a:p>
          <a:p>
            <a:pPr algn="just"/>
            <a:r>
              <a:rPr lang="en-US" sz="1600" dirty="0" smtClean="0">
                <a:latin typeface="+mj-lt"/>
              </a:rPr>
              <a:t>Equally, the key priorities will be to continue to stimulate rapid economic growth in the real sectors of the State economy notably, Education, Health, Agriculture, WASH and continuous provision of critical Infrastructure, empowerment, and social protection initiatives that will fast tract the attainment of DEVAGOM and the Sustainable Development Goals (SDGs).</a:t>
            </a:r>
          </a:p>
        </p:txBody>
      </p:sp>
      <p:sp>
        <p:nvSpPr>
          <p:cNvPr id="3" name="Slide Number Placeholder 2"/>
          <p:cNvSpPr>
            <a:spLocks noGrp="1"/>
          </p:cNvSpPr>
          <p:nvPr>
            <p:ph type="sldNum" sz="quarter" idx="12"/>
          </p:nvPr>
        </p:nvSpPr>
        <p:spPr/>
        <p:txBody>
          <a:bodyPr/>
          <a:lstStyle/>
          <a:p>
            <a:fld id="{0F1454F9-C897-4627-A4BE-961C8932026F}" type="slidenum">
              <a:rPr lang="en-US" smtClean="0"/>
              <a:t>7</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C0FB553D-5D91-4082-9AAF-1B62732242BB}" type="slidenum">
              <a:rPr lang="en-US" smtClean="0"/>
              <a:t>8</a:t>
            </a:fld>
            <a:endParaRPr lang="en-US"/>
          </a:p>
        </p:txBody>
      </p:sp>
      <p:pic>
        <p:nvPicPr>
          <p:cNvPr id="5" name="Picture 4"/>
          <p:cNvPicPr>
            <a:picLocks noChangeAspect="1"/>
          </p:cNvPicPr>
          <p:nvPr/>
        </p:nvPicPr>
        <p:blipFill>
          <a:blip r:embed="rId2"/>
          <a:stretch>
            <a:fillRect/>
          </a:stretch>
        </p:blipFill>
        <p:spPr>
          <a:xfrm>
            <a:off x="228600" y="381000"/>
            <a:ext cx="6096000" cy="2286000"/>
          </a:xfrm>
          <a:prstGeom prst="rect">
            <a:avLst/>
          </a:prstGeom>
        </p:spPr>
      </p:pic>
      <p:graphicFrame>
        <p:nvGraphicFramePr>
          <p:cNvPr id="6" name="Chart 5"/>
          <p:cNvGraphicFramePr/>
          <p:nvPr/>
        </p:nvGraphicFramePr>
        <p:xfrm>
          <a:off x="304800" y="2743200"/>
          <a:ext cx="2971800" cy="19812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Chart 6"/>
          <p:cNvGraphicFramePr/>
          <p:nvPr/>
        </p:nvGraphicFramePr>
        <p:xfrm>
          <a:off x="3505200" y="2743201"/>
          <a:ext cx="2819400" cy="1981199"/>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8" name="Chart 7"/>
          <p:cNvGraphicFramePr/>
          <p:nvPr/>
        </p:nvGraphicFramePr>
        <p:xfrm>
          <a:off x="1676400" y="4800600"/>
          <a:ext cx="3352800" cy="2133600"/>
        </p:xfrm>
        <a:graphic>
          <a:graphicData uri="http://schemas.openxmlformats.org/drawingml/2006/chart">
            <c:chart xmlns:c="http://schemas.openxmlformats.org/drawingml/2006/chart" xmlns:r="http://schemas.openxmlformats.org/officeDocument/2006/relationships" r:id="rId5"/>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Slide Number Placeholder 26"/>
          <p:cNvSpPr>
            <a:spLocks noGrp="1"/>
          </p:cNvSpPr>
          <p:nvPr>
            <p:ph type="sldNum" sz="quarter" idx="12"/>
          </p:nvPr>
        </p:nvSpPr>
        <p:spPr/>
        <p:txBody>
          <a:bodyPr/>
          <a:lstStyle/>
          <a:p>
            <a:fld id="{C0FB553D-5D91-4082-9AAF-1B62732242BB}" type="slidenum">
              <a:rPr lang="en-US" smtClean="0"/>
              <a:t>9</a:t>
            </a:fld>
            <a:endParaRPr lang="en-US"/>
          </a:p>
        </p:txBody>
      </p:sp>
      <p:pic>
        <p:nvPicPr>
          <p:cNvPr id="10" name="Picture 9"/>
          <p:cNvPicPr>
            <a:picLocks noChangeAspect="1"/>
          </p:cNvPicPr>
          <p:nvPr/>
        </p:nvPicPr>
        <p:blipFill>
          <a:blip r:embed="rId3"/>
          <a:stretch>
            <a:fillRect/>
          </a:stretch>
        </p:blipFill>
        <p:spPr>
          <a:xfrm>
            <a:off x="381000" y="0"/>
            <a:ext cx="6172201" cy="3200400"/>
          </a:xfrm>
          <a:prstGeom prst="rect">
            <a:avLst/>
          </a:prstGeom>
        </p:spPr>
      </p:pic>
      <p:pic>
        <p:nvPicPr>
          <p:cNvPr id="14" name="Picture 13"/>
          <p:cNvPicPr>
            <a:picLocks noChangeAspect="1"/>
          </p:cNvPicPr>
          <p:nvPr/>
        </p:nvPicPr>
        <p:blipFill>
          <a:blip r:embed="rId4"/>
          <a:stretch>
            <a:fillRect/>
          </a:stretch>
        </p:blipFill>
        <p:spPr>
          <a:xfrm>
            <a:off x="381000" y="3657600"/>
            <a:ext cx="6172201" cy="3763600"/>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otalTime>0</TotalTime>
  <Words>413</Words>
  <Application>Microsoft Office PowerPoint</Application>
  <PresentationFormat>On-screen Show (4:3)</PresentationFormat>
  <Paragraphs>111</Paragraphs>
  <Slides>31</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31</vt:i4>
      </vt:variant>
    </vt:vector>
  </HeadingPairs>
  <TitlesOfParts>
    <vt:vector size="35" baseType="lpstr">
      <vt:lpstr>Arial</vt:lpstr>
      <vt:lpstr>Calibri</vt:lpstr>
      <vt:lpstr>Tahoma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SALE ADAMU</dc:creator>
  <cp:lastModifiedBy>Microsoft account</cp:lastModifiedBy>
  <cp:revision>161</cp:revision>
  <cp:lastPrinted>2026-02-25T11:20:49Z</cp:lastPrinted>
  <dcterms:created xsi:type="dcterms:W3CDTF">2026-02-25T11:20:49Z</dcterms:created>
  <dcterms:modified xsi:type="dcterms:W3CDTF">2026-02-25T11:37:57Z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70087691FFFA080011DB9E694725039D_42</vt:lpwstr>
  </property>
  <property fmtid="{D5CDD505-2E9C-101B-9397-08002B2CF9AE}" pid="3" name="KSOProductBuildVer">
    <vt:lpwstr>1033-12.1.23155.23155</vt:lpwstr>
  </property>
</Properties>
</file>