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60" r:id="rId4"/>
    <p:sldId id="262" r:id="rId5"/>
    <p:sldId id="279" r:id="rId6"/>
    <p:sldId id="263" r:id="rId7"/>
    <p:sldId id="266" r:id="rId8"/>
    <p:sldId id="267" r:id="rId9"/>
    <p:sldId id="272" r:id="rId10"/>
    <p:sldId id="268" r:id="rId11"/>
    <p:sldId id="271" r:id="rId12"/>
    <p:sldId id="274" r:id="rId13"/>
    <p:sldId id="275" r:id="rId14"/>
    <p:sldId id="277" r:id="rId1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40"/>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014" y="291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017088-C9AA-4EED-8E80-8536CA29DA2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6F557DAB-3752-49ED-9B5D-2EA944CD40EE}">
      <dgm:prSet custT="1"/>
      <dgm:spPr/>
      <dgm:t>
        <a:bodyPr/>
        <a:lstStyle/>
        <a:p>
          <a:r>
            <a:rPr lang="en-US" sz="1400" dirty="0" smtClean="0"/>
            <a:t>Road Construction from </a:t>
          </a:r>
          <a:r>
            <a:rPr lang="en-US" sz="1400" dirty="0" err="1" smtClean="0"/>
            <a:t>Biri</a:t>
          </a:r>
          <a:r>
            <a:rPr lang="en-US" sz="1400" dirty="0" smtClean="0"/>
            <a:t> to </a:t>
          </a:r>
          <a:r>
            <a:rPr lang="en-US" sz="1400" dirty="0" err="1" smtClean="0"/>
            <a:t>Dukku</a:t>
          </a:r>
          <a:r>
            <a:rPr lang="en-US" sz="1400" dirty="0" smtClean="0"/>
            <a:t> in </a:t>
          </a:r>
          <a:r>
            <a:rPr lang="en-US" sz="1400" dirty="0" err="1" smtClean="0"/>
            <a:t>Dukku</a:t>
          </a:r>
          <a:r>
            <a:rPr lang="en-US" sz="1400" dirty="0" smtClean="0"/>
            <a:t> &amp; </a:t>
          </a:r>
          <a:r>
            <a:rPr lang="en-US" sz="1400" dirty="0" err="1" smtClean="0"/>
            <a:t>Nafada</a:t>
          </a:r>
          <a:r>
            <a:rPr lang="en-US" sz="1400" dirty="0" smtClean="0"/>
            <a:t> LGAs – </a:t>
          </a:r>
          <a:r>
            <a:rPr lang="en-US" sz="1400" b="1" dirty="0" smtClean="0">
              <a:latin typeface="Calibri" panose="020F0502020204030204" pitchFamily="34" charset="0"/>
              <a:cs typeface="Calibri" panose="020F0502020204030204" pitchFamily="34" charset="0"/>
            </a:rPr>
            <a:t>₦10,000,000.00</a:t>
          </a:r>
          <a:r>
            <a:rPr lang="en-US" sz="1400" dirty="0" smtClean="0">
              <a:latin typeface="Calibri" panose="020F0502020204030204" pitchFamily="34" charset="0"/>
              <a:cs typeface="Calibri" panose="020F0502020204030204" pitchFamily="34" charset="0"/>
            </a:rPr>
            <a:t>	</a:t>
          </a:r>
          <a:endParaRPr lang="en-US" sz="1400" b="1" i="1" dirty="0">
            <a:solidFill>
              <a:srgbClr val="FF0000"/>
            </a:solidFill>
          </a:endParaRPr>
        </a:p>
      </dgm:t>
    </dgm:pt>
    <dgm:pt modelId="{05E2F52D-127B-401F-A1AC-65BD0AA73088}" type="parTrans" cxnId="{00B10532-87B3-41EC-AF06-3695F1A21396}">
      <dgm:prSet/>
      <dgm:spPr/>
      <dgm:t>
        <a:bodyPr/>
        <a:lstStyle/>
        <a:p>
          <a:endParaRPr lang="en-US" sz="3600"/>
        </a:p>
      </dgm:t>
    </dgm:pt>
    <dgm:pt modelId="{59F7F686-AC91-4822-87C7-2717CBCC3EA4}" type="sibTrans" cxnId="{00B10532-87B3-41EC-AF06-3695F1A21396}">
      <dgm:prSet/>
      <dgm:spPr/>
      <dgm:t>
        <a:bodyPr/>
        <a:lstStyle/>
        <a:p>
          <a:endParaRPr lang="en-US" sz="3600"/>
        </a:p>
      </dgm:t>
    </dgm:pt>
    <dgm:pt modelId="{2DFEBFA5-773D-4F52-A3F1-9B673F378E22}">
      <dgm:prSet custT="1"/>
      <dgm:spPr/>
      <dgm:t>
        <a:bodyPr/>
        <a:lstStyle/>
        <a:p>
          <a:r>
            <a:rPr lang="en-US" sz="1400" dirty="0" smtClean="0"/>
            <a:t>Road construction fro </a:t>
          </a:r>
          <a:r>
            <a:rPr lang="en-US" sz="1400" dirty="0" err="1" smtClean="0"/>
            <a:t>Malala</a:t>
          </a:r>
          <a:r>
            <a:rPr lang="en-US" sz="1400" dirty="0" smtClean="0"/>
            <a:t> – </a:t>
          </a:r>
          <a:r>
            <a:rPr lang="en-US" sz="1400" dirty="0" err="1" smtClean="0"/>
            <a:t>Zaune</a:t>
          </a:r>
          <a:r>
            <a:rPr lang="en-US" sz="1400" dirty="0" smtClean="0"/>
            <a:t> – </a:t>
          </a:r>
          <a:r>
            <a:rPr lang="en-US" sz="1400" dirty="0" err="1" smtClean="0"/>
            <a:t>Dukkuyel</a:t>
          </a:r>
          <a:r>
            <a:rPr lang="en-US" sz="1400" smtClean="0"/>
            <a:t> in </a:t>
          </a:r>
          <a:r>
            <a:rPr lang="en-US" sz="1400" dirty="0" err="1" smtClean="0"/>
            <a:t>Dukku</a:t>
          </a:r>
          <a:r>
            <a:rPr lang="en-US" sz="1400" dirty="0" smtClean="0"/>
            <a:t> LGA </a:t>
          </a:r>
          <a:r>
            <a:rPr lang="en-US" sz="1400" b="1" dirty="0"/>
            <a:t>– </a:t>
          </a:r>
          <a:r>
            <a:rPr lang="en-US" sz="1400" b="1" dirty="0" smtClean="0">
              <a:latin typeface="Calibri" panose="020F0502020204030204" pitchFamily="34" charset="0"/>
              <a:cs typeface="Calibri" panose="020F0502020204030204" pitchFamily="34" charset="0"/>
            </a:rPr>
            <a:t>₦200,000,000.00</a:t>
          </a:r>
          <a:endParaRPr lang="en-US" sz="1400" b="1" dirty="0"/>
        </a:p>
      </dgm:t>
    </dgm:pt>
    <dgm:pt modelId="{BECC5D40-CAF8-41D5-BE52-94D62F25828B}" type="parTrans" cxnId="{9FF25B47-4E58-46E6-8A04-2B1423C6A2F9}">
      <dgm:prSet/>
      <dgm:spPr/>
      <dgm:t>
        <a:bodyPr/>
        <a:lstStyle/>
        <a:p>
          <a:endParaRPr lang="en-US" sz="3600"/>
        </a:p>
      </dgm:t>
    </dgm:pt>
    <dgm:pt modelId="{B0147F40-3BE0-4C09-9CC7-1446F88B1EA3}" type="sibTrans" cxnId="{9FF25B47-4E58-46E6-8A04-2B1423C6A2F9}">
      <dgm:prSet/>
      <dgm:spPr/>
      <dgm:t>
        <a:bodyPr/>
        <a:lstStyle/>
        <a:p>
          <a:endParaRPr lang="en-US" sz="3600"/>
        </a:p>
      </dgm:t>
    </dgm:pt>
    <dgm:pt modelId="{B04E511D-7149-4F8F-8B42-AE38AD5A09FA}">
      <dgm:prSet custT="1"/>
      <dgm:spPr/>
      <dgm:t>
        <a:bodyPr/>
        <a:lstStyle/>
        <a:p>
          <a:r>
            <a:rPr lang="en-US" sz="1400" dirty="0" smtClean="0"/>
            <a:t>Construction of road from </a:t>
          </a:r>
          <a:r>
            <a:rPr lang="en-US" sz="1400" dirty="0" err="1" smtClean="0"/>
            <a:t>Luggerewo</a:t>
          </a:r>
          <a:r>
            <a:rPr lang="en-US" sz="1400" dirty="0" smtClean="0"/>
            <a:t> – </a:t>
          </a:r>
          <a:r>
            <a:rPr lang="en-US" sz="1400" dirty="0" err="1" smtClean="0"/>
            <a:t>Garin</a:t>
          </a:r>
          <a:r>
            <a:rPr lang="en-US" sz="1400" dirty="0" smtClean="0"/>
            <a:t> </a:t>
          </a:r>
          <a:r>
            <a:rPr lang="en-US" sz="1400" dirty="0" err="1" smtClean="0"/>
            <a:t>Baraya</a:t>
          </a:r>
          <a:r>
            <a:rPr lang="en-US" sz="1400" dirty="0" smtClean="0"/>
            <a:t> – </a:t>
          </a:r>
          <a:r>
            <a:rPr lang="en-US" sz="1400" dirty="0" err="1" smtClean="0"/>
            <a:t>Mbarri</a:t>
          </a:r>
          <a:r>
            <a:rPr lang="en-US" sz="1400" dirty="0" smtClean="0"/>
            <a:t> – Mai </a:t>
          </a:r>
          <a:r>
            <a:rPr lang="en-US" sz="1400" dirty="0" err="1" smtClean="0"/>
            <a:t>Shanu</a:t>
          </a:r>
          <a:r>
            <a:rPr lang="en-US" sz="1400" dirty="0" smtClean="0"/>
            <a:t> – Mai </a:t>
          </a:r>
          <a:r>
            <a:rPr lang="en-US" sz="1400" dirty="0" err="1" smtClean="0"/>
            <a:t>Ganga</a:t>
          </a:r>
          <a:r>
            <a:rPr lang="en-US" sz="1400" dirty="0" smtClean="0"/>
            <a:t> with a spur to </a:t>
          </a:r>
          <a:r>
            <a:rPr lang="en-US" sz="1400" dirty="0" err="1" smtClean="0"/>
            <a:t>Piyau</a:t>
          </a:r>
          <a:r>
            <a:rPr lang="en-US" sz="1400" dirty="0" smtClean="0"/>
            <a:t> – </a:t>
          </a:r>
          <a:r>
            <a:rPr lang="en-US" sz="1400" dirty="0" err="1" smtClean="0"/>
            <a:t>Sambo</a:t>
          </a:r>
          <a:r>
            <a:rPr lang="en-US" sz="1400" dirty="0" smtClean="0"/>
            <a:t> </a:t>
          </a:r>
          <a:r>
            <a:rPr lang="en-US" sz="1400" dirty="0" err="1" smtClean="0"/>
            <a:t>Daji</a:t>
          </a:r>
          <a:r>
            <a:rPr lang="en-US" sz="1400" dirty="0" smtClean="0"/>
            <a:t> in Akko LGA </a:t>
          </a:r>
          <a:r>
            <a:rPr lang="en-US" sz="1400" b="1" dirty="0" smtClean="0"/>
            <a:t>– </a:t>
          </a:r>
          <a:r>
            <a:rPr lang="en-US" sz="1400" b="1" dirty="0" smtClean="0">
              <a:latin typeface="Calibri" panose="020F0502020204030204" pitchFamily="34" charset="0"/>
              <a:cs typeface="Calibri" panose="020F0502020204030204" pitchFamily="34" charset="0"/>
            </a:rPr>
            <a:t>₦10,000,000.00</a:t>
          </a:r>
          <a:endParaRPr lang="en-US" sz="1400" b="1" dirty="0"/>
        </a:p>
      </dgm:t>
    </dgm:pt>
    <dgm:pt modelId="{6BBD96CF-1394-4AB1-B809-C6DB45E292C4}" type="parTrans" cxnId="{BD6E4605-3882-477A-873F-9BAB7B9316CC}">
      <dgm:prSet/>
      <dgm:spPr/>
      <dgm:t>
        <a:bodyPr/>
        <a:lstStyle/>
        <a:p>
          <a:endParaRPr lang="en-US" sz="3600"/>
        </a:p>
      </dgm:t>
    </dgm:pt>
    <dgm:pt modelId="{8630296E-43CC-450C-902A-0846CC615A49}" type="sibTrans" cxnId="{BD6E4605-3882-477A-873F-9BAB7B9316CC}">
      <dgm:prSet/>
      <dgm:spPr/>
      <dgm:t>
        <a:bodyPr/>
        <a:lstStyle/>
        <a:p>
          <a:endParaRPr lang="en-US" sz="3600"/>
        </a:p>
      </dgm:t>
    </dgm:pt>
    <dgm:pt modelId="{3EEFA1B9-A10A-4584-911E-5440EE8CD19C}">
      <dgm:prSet custT="1"/>
      <dgm:spPr/>
      <dgm:t>
        <a:bodyPr/>
        <a:lstStyle/>
        <a:p>
          <a:r>
            <a:rPr lang="en-US" sz="1400" dirty="0" smtClean="0">
              <a:solidFill>
                <a:schemeClr val="tx1"/>
              </a:solidFill>
            </a:rPr>
            <a:t>Erosion control at </a:t>
          </a:r>
          <a:r>
            <a:rPr lang="en-US" sz="1400" dirty="0" err="1" smtClean="0">
              <a:solidFill>
                <a:schemeClr val="tx1"/>
              </a:solidFill>
            </a:rPr>
            <a:t>Gadawo</a:t>
          </a:r>
          <a:r>
            <a:rPr lang="en-US" sz="1400" dirty="0" smtClean="0">
              <a:solidFill>
                <a:schemeClr val="tx1"/>
              </a:solidFill>
            </a:rPr>
            <a:t> Community in Akko LGA</a:t>
          </a:r>
          <a:r>
            <a:rPr lang="en-US" sz="1400" dirty="0" smtClean="0"/>
            <a:t> </a:t>
          </a:r>
          <a:r>
            <a:rPr lang="en-US" sz="1400" dirty="0"/>
            <a:t>– </a:t>
          </a:r>
          <a:r>
            <a:rPr lang="en-US" sz="1400" b="1" dirty="0" smtClean="0">
              <a:latin typeface="Calibri" panose="020F0502020204030204" pitchFamily="34" charset="0"/>
              <a:cs typeface="Calibri" panose="020F0502020204030204" pitchFamily="34" charset="0"/>
            </a:rPr>
            <a:t>₦10,000,000.00</a:t>
          </a:r>
          <a:endParaRPr lang="en-US" sz="1400" b="1" dirty="0"/>
        </a:p>
      </dgm:t>
    </dgm:pt>
    <dgm:pt modelId="{5E5403BE-0A89-4F63-AB86-A422152C41ED}" type="parTrans" cxnId="{C3391ECE-5A64-4237-B42B-129A1F634FD8}">
      <dgm:prSet/>
      <dgm:spPr/>
      <dgm:t>
        <a:bodyPr/>
        <a:lstStyle/>
        <a:p>
          <a:endParaRPr lang="en-US" sz="3600"/>
        </a:p>
      </dgm:t>
    </dgm:pt>
    <dgm:pt modelId="{127BCADB-EF1E-45F1-A1C4-C910D37C69FD}" type="sibTrans" cxnId="{C3391ECE-5A64-4237-B42B-129A1F634FD8}">
      <dgm:prSet/>
      <dgm:spPr/>
      <dgm:t>
        <a:bodyPr/>
        <a:lstStyle/>
        <a:p>
          <a:endParaRPr lang="en-US" sz="3600"/>
        </a:p>
      </dgm:t>
    </dgm:pt>
    <dgm:pt modelId="{6FD44E07-435E-47B3-9A6C-5115BE2341A8}">
      <dgm:prSet custT="1"/>
      <dgm:spPr/>
      <dgm:t>
        <a:bodyPr/>
        <a:lstStyle/>
        <a:p>
          <a:r>
            <a:rPr lang="en-US" sz="1400" dirty="0"/>
            <a:t>- </a:t>
          </a:r>
          <a:r>
            <a:rPr lang="en-US" sz="1400" dirty="0" smtClean="0"/>
            <a:t>Upgrade/Surface dressing  from </a:t>
          </a:r>
          <a:r>
            <a:rPr lang="en-US" sz="1400" dirty="0" err="1" smtClean="0"/>
            <a:t>Kwanan</a:t>
          </a:r>
          <a:r>
            <a:rPr lang="en-US" sz="1400" dirty="0" smtClean="0"/>
            <a:t> </a:t>
          </a:r>
          <a:r>
            <a:rPr lang="en-US" sz="1400" dirty="0" err="1" smtClean="0"/>
            <a:t>Gerkwami</a:t>
          </a:r>
          <a:r>
            <a:rPr lang="en-US" sz="1400" dirty="0" smtClean="0"/>
            <a:t> with spur from </a:t>
          </a:r>
          <a:r>
            <a:rPr lang="en-US" sz="1400" dirty="0" err="1" smtClean="0"/>
            <a:t>Titi</a:t>
          </a:r>
          <a:r>
            <a:rPr lang="en-US" sz="1400" dirty="0" smtClean="0"/>
            <a:t>  to </a:t>
          </a:r>
          <a:r>
            <a:rPr lang="en-US" sz="1400" dirty="0" err="1" smtClean="0"/>
            <a:t>Madu</a:t>
          </a:r>
          <a:r>
            <a:rPr lang="en-US" sz="1400" dirty="0" smtClean="0"/>
            <a:t> </a:t>
          </a:r>
          <a:r>
            <a:rPr lang="en-US" sz="1400" dirty="0" err="1" smtClean="0"/>
            <a:t>kellumi</a:t>
          </a:r>
          <a:r>
            <a:rPr lang="en-US" sz="1400" dirty="0" smtClean="0"/>
            <a:t> up to </a:t>
          </a:r>
          <a:r>
            <a:rPr lang="en-US" sz="1400" dirty="0" err="1" smtClean="0"/>
            <a:t>Kalam</a:t>
          </a:r>
          <a:r>
            <a:rPr lang="en-US" sz="1400" dirty="0" smtClean="0"/>
            <a:t> road 25km Phase 1 in </a:t>
          </a:r>
          <a:r>
            <a:rPr lang="en-US" sz="1400" dirty="0" err="1" smtClean="0"/>
            <a:t>Kwami</a:t>
          </a:r>
          <a:r>
            <a:rPr lang="en-US" sz="1400" dirty="0" smtClean="0"/>
            <a:t> LGA </a:t>
          </a:r>
          <a:r>
            <a:rPr lang="en-US" sz="1400" b="1" smtClean="0">
              <a:latin typeface="Calibri" panose="020F0502020204030204" pitchFamily="34" charset="0"/>
              <a:cs typeface="Calibri" panose="020F0502020204030204" pitchFamily="34" charset="0"/>
            </a:rPr>
            <a:t>₦</a:t>
          </a:r>
          <a:r>
            <a:rPr lang="en-US" sz="1400" smtClean="0"/>
            <a:t>5</a:t>
          </a:r>
          <a:r>
            <a:rPr lang="en-US" sz="1400" b="1" smtClean="0">
              <a:latin typeface="Calibri" panose="020F0502020204030204" pitchFamily="34" charset="0"/>
              <a:cs typeface="Calibri" panose="020F0502020204030204" pitchFamily="34" charset="0"/>
            </a:rPr>
            <a:t>,000,000.00</a:t>
          </a:r>
          <a:r>
            <a:rPr lang="en-US" sz="1400" smtClean="0"/>
            <a:t> </a:t>
          </a:r>
          <a:endParaRPr lang="en-US" sz="1400" b="1" dirty="0"/>
        </a:p>
      </dgm:t>
    </dgm:pt>
    <dgm:pt modelId="{9AE44ABE-4C1D-41D2-B517-890FE08D9671}" type="parTrans" cxnId="{A4856CA4-8C8C-4E54-884B-AF1D90B9350B}">
      <dgm:prSet/>
      <dgm:spPr/>
      <dgm:t>
        <a:bodyPr/>
        <a:lstStyle/>
        <a:p>
          <a:endParaRPr lang="en-US" sz="3600"/>
        </a:p>
      </dgm:t>
    </dgm:pt>
    <dgm:pt modelId="{6A683455-8463-474B-BE30-2327A66B95C3}" type="sibTrans" cxnId="{A4856CA4-8C8C-4E54-884B-AF1D90B9350B}">
      <dgm:prSet/>
      <dgm:spPr/>
      <dgm:t>
        <a:bodyPr/>
        <a:lstStyle/>
        <a:p>
          <a:endParaRPr lang="en-US" sz="3600"/>
        </a:p>
      </dgm:t>
    </dgm:pt>
    <dgm:pt modelId="{6A4D0E04-B407-4ED6-90E6-CBC017450F15}">
      <dgm:prSet custT="1"/>
      <dgm:spPr/>
      <dgm:t>
        <a:bodyPr/>
        <a:lstStyle/>
        <a:p>
          <a:r>
            <a:rPr lang="en-US" sz="1400" dirty="0" smtClean="0"/>
            <a:t>Construction of mini culvert/bridge by six CDAs </a:t>
          </a:r>
          <a:r>
            <a:rPr lang="en-US" sz="1400" b="1" dirty="0" smtClean="0">
              <a:latin typeface="Calibri" panose="020F0502020204030204" pitchFamily="34" charset="0"/>
              <a:cs typeface="Calibri" panose="020F0502020204030204" pitchFamily="34" charset="0"/>
            </a:rPr>
            <a:t>₦</a:t>
          </a:r>
          <a:r>
            <a:rPr lang="en-US" sz="1400" dirty="0" smtClean="0"/>
            <a:t>25,000,000</a:t>
          </a:r>
          <a:r>
            <a:rPr lang="en-US" sz="1400" b="1" dirty="0" smtClean="0">
              <a:latin typeface="Calibri" panose="020F0502020204030204" pitchFamily="34" charset="0"/>
              <a:cs typeface="Calibri" panose="020F0502020204030204" pitchFamily="34" charset="0"/>
            </a:rPr>
            <a:t>.00</a:t>
          </a:r>
          <a:endParaRPr lang="en-US" sz="1400" b="1" dirty="0"/>
        </a:p>
      </dgm:t>
    </dgm:pt>
    <dgm:pt modelId="{0B9F5FE8-0DC9-4777-8F2A-B5A8043F80DF}" type="parTrans" cxnId="{957B4092-6E8D-43B6-ADB0-53CDCD75FEBD}">
      <dgm:prSet/>
      <dgm:spPr/>
      <dgm:t>
        <a:bodyPr/>
        <a:lstStyle/>
        <a:p>
          <a:endParaRPr lang="en-US" sz="3600"/>
        </a:p>
      </dgm:t>
    </dgm:pt>
    <dgm:pt modelId="{4DB31411-807B-4826-A567-DD97B7DD74F4}" type="sibTrans" cxnId="{957B4092-6E8D-43B6-ADB0-53CDCD75FEBD}">
      <dgm:prSet/>
      <dgm:spPr/>
      <dgm:t>
        <a:bodyPr/>
        <a:lstStyle/>
        <a:p>
          <a:endParaRPr lang="en-US" sz="3600"/>
        </a:p>
      </dgm:t>
    </dgm:pt>
    <dgm:pt modelId="{C664AC8C-7854-45CF-943B-07621635CBC8}">
      <dgm:prSet custT="1"/>
      <dgm:spPr/>
      <dgm:t>
        <a:bodyPr/>
        <a:lstStyle/>
        <a:p>
          <a:r>
            <a:rPr lang="en-US" sz="1400" dirty="0" smtClean="0"/>
            <a:t>Relocation/Reconstruction of </a:t>
          </a:r>
          <a:r>
            <a:rPr lang="en-US" sz="1400" dirty="0" err="1" smtClean="0"/>
            <a:t>Tongo</a:t>
          </a:r>
          <a:r>
            <a:rPr lang="en-US" sz="1400" dirty="0" smtClean="0"/>
            <a:t> Skill Acquisition Centre, </a:t>
          </a:r>
          <a:r>
            <a:rPr lang="en-US" sz="1400" dirty="0" err="1" smtClean="0"/>
            <a:t>Funakaye</a:t>
          </a:r>
          <a:r>
            <a:rPr lang="en-US" sz="1400" dirty="0" smtClean="0"/>
            <a:t> LGA </a:t>
          </a:r>
          <a:r>
            <a:rPr lang="en-US" sz="1400" b="1" dirty="0" smtClean="0">
              <a:latin typeface="Calibri" panose="020F0502020204030204" pitchFamily="34" charset="0"/>
              <a:cs typeface="Calibri" panose="020F0502020204030204" pitchFamily="34" charset="0"/>
            </a:rPr>
            <a:t>₦</a:t>
          </a:r>
          <a:r>
            <a:rPr lang="en-US" sz="1400" dirty="0" smtClean="0"/>
            <a:t>50,000,000.00</a:t>
          </a:r>
          <a:endParaRPr lang="en-US" sz="1400" b="1" dirty="0"/>
        </a:p>
      </dgm:t>
    </dgm:pt>
    <dgm:pt modelId="{4FBBB616-198B-4DFE-8027-64140A6CCA1B}" type="parTrans" cxnId="{757F28AB-B3B8-46C5-9E73-F6AFF10E6A11}">
      <dgm:prSet/>
      <dgm:spPr/>
      <dgm:t>
        <a:bodyPr/>
        <a:lstStyle/>
        <a:p>
          <a:endParaRPr lang="en-US" sz="3600"/>
        </a:p>
      </dgm:t>
    </dgm:pt>
    <dgm:pt modelId="{D350632C-7D28-4080-8D9C-B268FF12E072}" type="sibTrans" cxnId="{757F28AB-B3B8-46C5-9E73-F6AFF10E6A11}">
      <dgm:prSet/>
      <dgm:spPr/>
      <dgm:t>
        <a:bodyPr/>
        <a:lstStyle/>
        <a:p>
          <a:endParaRPr lang="en-US" sz="3600"/>
        </a:p>
      </dgm:t>
    </dgm:pt>
    <dgm:pt modelId="{C9FDD7D0-F4B2-4A6A-9881-A7FCF70BBA47}" type="pres">
      <dgm:prSet presAssocID="{AA017088-C9AA-4EED-8E80-8536CA29DA2B}" presName="vert0" presStyleCnt="0">
        <dgm:presLayoutVars>
          <dgm:dir/>
          <dgm:animOne val="branch"/>
          <dgm:animLvl val="lvl"/>
        </dgm:presLayoutVars>
      </dgm:prSet>
      <dgm:spPr/>
      <dgm:t>
        <a:bodyPr/>
        <a:lstStyle/>
        <a:p>
          <a:endParaRPr lang="en-US"/>
        </a:p>
      </dgm:t>
    </dgm:pt>
    <dgm:pt modelId="{76DC87D7-A160-4609-BFD9-8BED2A300E43}" type="pres">
      <dgm:prSet presAssocID="{6F557DAB-3752-49ED-9B5D-2EA944CD40EE}" presName="thickLine" presStyleLbl="alignNode1" presStyleIdx="0" presStyleCnt="7"/>
      <dgm:spPr/>
    </dgm:pt>
    <dgm:pt modelId="{0A634693-EF2E-4D11-8384-CE27A9CBBBEE}" type="pres">
      <dgm:prSet presAssocID="{6F557DAB-3752-49ED-9B5D-2EA944CD40EE}" presName="horz1" presStyleCnt="0"/>
      <dgm:spPr/>
    </dgm:pt>
    <dgm:pt modelId="{CEFEB35B-0088-48B9-A185-4FBDAC16871C}" type="pres">
      <dgm:prSet presAssocID="{6F557DAB-3752-49ED-9B5D-2EA944CD40EE}" presName="tx1" presStyleLbl="revTx" presStyleIdx="0" presStyleCnt="7"/>
      <dgm:spPr/>
      <dgm:t>
        <a:bodyPr/>
        <a:lstStyle/>
        <a:p>
          <a:endParaRPr lang="en-US"/>
        </a:p>
      </dgm:t>
    </dgm:pt>
    <dgm:pt modelId="{DA67CBAB-19E3-4B7C-A5AE-A5808E2066CA}" type="pres">
      <dgm:prSet presAssocID="{6F557DAB-3752-49ED-9B5D-2EA944CD40EE}" presName="vert1" presStyleCnt="0"/>
      <dgm:spPr/>
    </dgm:pt>
    <dgm:pt modelId="{C271F26F-0020-439D-BC41-58A9F9313F14}" type="pres">
      <dgm:prSet presAssocID="{2DFEBFA5-773D-4F52-A3F1-9B673F378E22}" presName="thickLine" presStyleLbl="alignNode1" presStyleIdx="1" presStyleCnt="7"/>
      <dgm:spPr/>
    </dgm:pt>
    <dgm:pt modelId="{C7530172-3500-46E7-97D1-3F759C107164}" type="pres">
      <dgm:prSet presAssocID="{2DFEBFA5-773D-4F52-A3F1-9B673F378E22}" presName="horz1" presStyleCnt="0"/>
      <dgm:spPr/>
    </dgm:pt>
    <dgm:pt modelId="{3AD890E2-3778-4A58-AE68-9E99BC16435F}" type="pres">
      <dgm:prSet presAssocID="{2DFEBFA5-773D-4F52-A3F1-9B673F378E22}" presName="tx1" presStyleLbl="revTx" presStyleIdx="1" presStyleCnt="7"/>
      <dgm:spPr/>
      <dgm:t>
        <a:bodyPr/>
        <a:lstStyle/>
        <a:p>
          <a:endParaRPr lang="en-US"/>
        </a:p>
      </dgm:t>
    </dgm:pt>
    <dgm:pt modelId="{E1DA29EE-2AD1-4EDE-8907-E7754B4E234C}" type="pres">
      <dgm:prSet presAssocID="{2DFEBFA5-773D-4F52-A3F1-9B673F378E22}" presName="vert1" presStyleCnt="0"/>
      <dgm:spPr/>
    </dgm:pt>
    <dgm:pt modelId="{D97C7785-D8BD-4906-A0CC-49D4CCBAA076}" type="pres">
      <dgm:prSet presAssocID="{B04E511D-7149-4F8F-8B42-AE38AD5A09FA}" presName="thickLine" presStyleLbl="alignNode1" presStyleIdx="2" presStyleCnt="7"/>
      <dgm:spPr/>
    </dgm:pt>
    <dgm:pt modelId="{C80B15B2-18CA-4CCC-A4E6-BD5716D0260A}" type="pres">
      <dgm:prSet presAssocID="{B04E511D-7149-4F8F-8B42-AE38AD5A09FA}" presName="horz1" presStyleCnt="0"/>
      <dgm:spPr/>
    </dgm:pt>
    <dgm:pt modelId="{88B58D47-2359-4E68-B53A-7BB52F237FD6}" type="pres">
      <dgm:prSet presAssocID="{B04E511D-7149-4F8F-8B42-AE38AD5A09FA}" presName="tx1" presStyleLbl="revTx" presStyleIdx="2" presStyleCnt="7"/>
      <dgm:spPr/>
      <dgm:t>
        <a:bodyPr/>
        <a:lstStyle/>
        <a:p>
          <a:endParaRPr lang="en-US"/>
        </a:p>
      </dgm:t>
    </dgm:pt>
    <dgm:pt modelId="{A47CC789-3F5E-417F-9D47-1D9323C0BDC7}" type="pres">
      <dgm:prSet presAssocID="{B04E511D-7149-4F8F-8B42-AE38AD5A09FA}" presName="vert1" presStyleCnt="0"/>
      <dgm:spPr/>
    </dgm:pt>
    <dgm:pt modelId="{DFF81035-3831-4E13-B5EE-8EF64D82D5F0}" type="pres">
      <dgm:prSet presAssocID="{3EEFA1B9-A10A-4584-911E-5440EE8CD19C}" presName="thickLine" presStyleLbl="alignNode1" presStyleIdx="3" presStyleCnt="7"/>
      <dgm:spPr/>
    </dgm:pt>
    <dgm:pt modelId="{3F621DF3-CFD6-4C13-9EB8-1C2BE61D93B9}" type="pres">
      <dgm:prSet presAssocID="{3EEFA1B9-A10A-4584-911E-5440EE8CD19C}" presName="horz1" presStyleCnt="0"/>
      <dgm:spPr/>
    </dgm:pt>
    <dgm:pt modelId="{3849E381-94F6-4167-8854-DE45E86BA37E}" type="pres">
      <dgm:prSet presAssocID="{3EEFA1B9-A10A-4584-911E-5440EE8CD19C}" presName="tx1" presStyleLbl="revTx" presStyleIdx="3" presStyleCnt="7"/>
      <dgm:spPr/>
      <dgm:t>
        <a:bodyPr/>
        <a:lstStyle/>
        <a:p>
          <a:endParaRPr lang="en-US"/>
        </a:p>
      </dgm:t>
    </dgm:pt>
    <dgm:pt modelId="{DA80AE9A-A578-4905-8272-85EB7D7BEA7E}" type="pres">
      <dgm:prSet presAssocID="{3EEFA1B9-A10A-4584-911E-5440EE8CD19C}" presName="vert1" presStyleCnt="0"/>
      <dgm:spPr/>
    </dgm:pt>
    <dgm:pt modelId="{96A9987B-6AB1-426B-9949-60AC2DD1EBA3}" type="pres">
      <dgm:prSet presAssocID="{6FD44E07-435E-47B3-9A6C-5115BE2341A8}" presName="thickLine" presStyleLbl="alignNode1" presStyleIdx="4" presStyleCnt="7"/>
      <dgm:spPr/>
    </dgm:pt>
    <dgm:pt modelId="{1DE7D665-4A2C-4D44-87B4-309895FAAE2E}" type="pres">
      <dgm:prSet presAssocID="{6FD44E07-435E-47B3-9A6C-5115BE2341A8}" presName="horz1" presStyleCnt="0"/>
      <dgm:spPr/>
    </dgm:pt>
    <dgm:pt modelId="{E89DBB94-1B01-4D94-AACC-1CCB86965968}" type="pres">
      <dgm:prSet presAssocID="{6FD44E07-435E-47B3-9A6C-5115BE2341A8}" presName="tx1" presStyleLbl="revTx" presStyleIdx="4" presStyleCnt="7"/>
      <dgm:spPr/>
      <dgm:t>
        <a:bodyPr/>
        <a:lstStyle/>
        <a:p>
          <a:endParaRPr lang="en-US"/>
        </a:p>
      </dgm:t>
    </dgm:pt>
    <dgm:pt modelId="{8357FB7E-C5FC-4FD2-9640-373FE32BAB13}" type="pres">
      <dgm:prSet presAssocID="{6FD44E07-435E-47B3-9A6C-5115BE2341A8}" presName="vert1" presStyleCnt="0"/>
      <dgm:spPr/>
    </dgm:pt>
    <dgm:pt modelId="{274D98FC-90D6-45D7-A77E-964BF419CA0B}" type="pres">
      <dgm:prSet presAssocID="{6A4D0E04-B407-4ED6-90E6-CBC017450F15}" presName="thickLine" presStyleLbl="alignNode1" presStyleIdx="5" presStyleCnt="7"/>
      <dgm:spPr/>
    </dgm:pt>
    <dgm:pt modelId="{80E8A11E-C9F0-463D-8045-65C44DE70D58}" type="pres">
      <dgm:prSet presAssocID="{6A4D0E04-B407-4ED6-90E6-CBC017450F15}" presName="horz1" presStyleCnt="0"/>
      <dgm:spPr/>
    </dgm:pt>
    <dgm:pt modelId="{E570A969-84E5-4926-AF09-7F2CDEABECAC}" type="pres">
      <dgm:prSet presAssocID="{6A4D0E04-B407-4ED6-90E6-CBC017450F15}" presName="tx1" presStyleLbl="revTx" presStyleIdx="5" presStyleCnt="7"/>
      <dgm:spPr/>
      <dgm:t>
        <a:bodyPr/>
        <a:lstStyle/>
        <a:p>
          <a:endParaRPr lang="en-US"/>
        </a:p>
      </dgm:t>
    </dgm:pt>
    <dgm:pt modelId="{DFD1A985-EE95-42B0-B3F8-FA1F164FEBB4}" type="pres">
      <dgm:prSet presAssocID="{6A4D0E04-B407-4ED6-90E6-CBC017450F15}" presName="vert1" presStyleCnt="0"/>
      <dgm:spPr/>
    </dgm:pt>
    <dgm:pt modelId="{2F4F9F4D-AB5B-4366-B78E-FFDB9BBA82FA}" type="pres">
      <dgm:prSet presAssocID="{C664AC8C-7854-45CF-943B-07621635CBC8}" presName="thickLine" presStyleLbl="alignNode1" presStyleIdx="6" presStyleCnt="7"/>
      <dgm:spPr/>
    </dgm:pt>
    <dgm:pt modelId="{7E63DAD4-CDF2-4D76-9727-CAE992343EC4}" type="pres">
      <dgm:prSet presAssocID="{C664AC8C-7854-45CF-943B-07621635CBC8}" presName="horz1" presStyleCnt="0"/>
      <dgm:spPr/>
    </dgm:pt>
    <dgm:pt modelId="{6006847B-A8BA-42B8-8143-69B88DDE295A}" type="pres">
      <dgm:prSet presAssocID="{C664AC8C-7854-45CF-943B-07621635CBC8}" presName="tx1" presStyleLbl="revTx" presStyleIdx="6" presStyleCnt="7"/>
      <dgm:spPr/>
      <dgm:t>
        <a:bodyPr/>
        <a:lstStyle/>
        <a:p>
          <a:endParaRPr lang="en-US"/>
        </a:p>
      </dgm:t>
    </dgm:pt>
    <dgm:pt modelId="{DEBF5B6D-5E84-42B4-930D-825D6FEE5221}" type="pres">
      <dgm:prSet presAssocID="{C664AC8C-7854-45CF-943B-07621635CBC8}" presName="vert1" presStyleCnt="0"/>
      <dgm:spPr/>
    </dgm:pt>
  </dgm:ptLst>
  <dgm:cxnLst>
    <dgm:cxn modelId="{59316F45-9F08-4C2D-9351-62246E73D20A}" type="presOf" srcId="{AA017088-C9AA-4EED-8E80-8536CA29DA2B}" destId="{C9FDD7D0-F4B2-4A6A-9881-A7FCF70BBA47}" srcOrd="0" destOrd="0" presId="urn:microsoft.com/office/officeart/2008/layout/LinedList"/>
    <dgm:cxn modelId="{C2473A52-61E0-4821-A2A2-FA011B54B5E6}" type="presOf" srcId="{6FD44E07-435E-47B3-9A6C-5115BE2341A8}" destId="{E89DBB94-1B01-4D94-AACC-1CCB86965968}" srcOrd="0" destOrd="0" presId="urn:microsoft.com/office/officeart/2008/layout/LinedList"/>
    <dgm:cxn modelId="{00B10532-87B3-41EC-AF06-3695F1A21396}" srcId="{AA017088-C9AA-4EED-8E80-8536CA29DA2B}" destId="{6F557DAB-3752-49ED-9B5D-2EA944CD40EE}" srcOrd="0" destOrd="0" parTransId="{05E2F52D-127B-401F-A1AC-65BD0AA73088}" sibTransId="{59F7F686-AC91-4822-87C7-2717CBCC3EA4}"/>
    <dgm:cxn modelId="{9FF25B47-4E58-46E6-8A04-2B1423C6A2F9}" srcId="{AA017088-C9AA-4EED-8E80-8536CA29DA2B}" destId="{2DFEBFA5-773D-4F52-A3F1-9B673F378E22}" srcOrd="1" destOrd="0" parTransId="{BECC5D40-CAF8-41D5-BE52-94D62F25828B}" sibTransId="{B0147F40-3BE0-4C09-9CC7-1446F88B1EA3}"/>
    <dgm:cxn modelId="{F019D6DE-3746-4D1E-8C80-467F3B2C5ACC}" type="presOf" srcId="{6F557DAB-3752-49ED-9B5D-2EA944CD40EE}" destId="{CEFEB35B-0088-48B9-A185-4FBDAC16871C}" srcOrd="0" destOrd="0" presId="urn:microsoft.com/office/officeart/2008/layout/LinedList"/>
    <dgm:cxn modelId="{BD6E4605-3882-477A-873F-9BAB7B9316CC}" srcId="{AA017088-C9AA-4EED-8E80-8536CA29DA2B}" destId="{B04E511D-7149-4F8F-8B42-AE38AD5A09FA}" srcOrd="2" destOrd="0" parTransId="{6BBD96CF-1394-4AB1-B809-C6DB45E292C4}" sibTransId="{8630296E-43CC-450C-902A-0846CC615A49}"/>
    <dgm:cxn modelId="{957B4092-6E8D-43B6-ADB0-53CDCD75FEBD}" srcId="{AA017088-C9AA-4EED-8E80-8536CA29DA2B}" destId="{6A4D0E04-B407-4ED6-90E6-CBC017450F15}" srcOrd="5" destOrd="0" parTransId="{0B9F5FE8-0DC9-4777-8F2A-B5A8043F80DF}" sibTransId="{4DB31411-807B-4826-A567-DD97B7DD74F4}"/>
    <dgm:cxn modelId="{757F28AB-B3B8-46C5-9E73-F6AFF10E6A11}" srcId="{AA017088-C9AA-4EED-8E80-8536CA29DA2B}" destId="{C664AC8C-7854-45CF-943B-07621635CBC8}" srcOrd="6" destOrd="0" parTransId="{4FBBB616-198B-4DFE-8027-64140A6CCA1B}" sibTransId="{D350632C-7D28-4080-8D9C-B268FF12E072}"/>
    <dgm:cxn modelId="{8597B249-C00B-480E-AFEF-DC42B6F88261}" type="presOf" srcId="{2DFEBFA5-773D-4F52-A3F1-9B673F378E22}" destId="{3AD890E2-3778-4A58-AE68-9E99BC16435F}" srcOrd="0" destOrd="0" presId="urn:microsoft.com/office/officeart/2008/layout/LinedList"/>
    <dgm:cxn modelId="{7E1EA1C6-BF6E-4364-A9EB-87C409AB37D4}" type="presOf" srcId="{C664AC8C-7854-45CF-943B-07621635CBC8}" destId="{6006847B-A8BA-42B8-8143-69B88DDE295A}" srcOrd="0" destOrd="0" presId="urn:microsoft.com/office/officeart/2008/layout/LinedList"/>
    <dgm:cxn modelId="{C3391ECE-5A64-4237-B42B-129A1F634FD8}" srcId="{AA017088-C9AA-4EED-8E80-8536CA29DA2B}" destId="{3EEFA1B9-A10A-4584-911E-5440EE8CD19C}" srcOrd="3" destOrd="0" parTransId="{5E5403BE-0A89-4F63-AB86-A422152C41ED}" sibTransId="{127BCADB-EF1E-45F1-A1C4-C910D37C69FD}"/>
    <dgm:cxn modelId="{A4856CA4-8C8C-4E54-884B-AF1D90B9350B}" srcId="{AA017088-C9AA-4EED-8E80-8536CA29DA2B}" destId="{6FD44E07-435E-47B3-9A6C-5115BE2341A8}" srcOrd="4" destOrd="0" parTransId="{9AE44ABE-4C1D-41D2-B517-890FE08D9671}" sibTransId="{6A683455-8463-474B-BE30-2327A66B95C3}"/>
    <dgm:cxn modelId="{512AC3AB-69FC-456B-8D48-DAA9028E92A2}" type="presOf" srcId="{6A4D0E04-B407-4ED6-90E6-CBC017450F15}" destId="{E570A969-84E5-4926-AF09-7F2CDEABECAC}" srcOrd="0" destOrd="0" presId="urn:microsoft.com/office/officeart/2008/layout/LinedList"/>
    <dgm:cxn modelId="{F600E69C-A19E-4257-A5A4-8DE5B4242C3B}" type="presOf" srcId="{B04E511D-7149-4F8F-8B42-AE38AD5A09FA}" destId="{88B58D47-2359-4E68-B53A-7BB52F237FD6}" srcOrd="0" destOrd="0" presId="urn:microsoft.com/office/officeart/2008/layout/LinedList"/>
    <dgm:cxn modelId="{B664BEBE-A19F-4E3C-897D-209DDFADCE44}" type="presOf" srcId="{3EEFA1B9-A10A-4584-911E-5440EE8CD19C}" destId="{3849E381-94F6-4167-8854-DE45E86BA37E}" srcOrd="0" destOrd="0" presId="urn:microsoft.com/office/officeart/2008/layout/LinedList"/>
    <dgm:cxn modelId="{78D623ED-7B84-4B85-A729-191C46A2186E}" type="presParOf" srcId="{C9FDD7D0-F4B2-4A6A-9881-A7FCF70BBA47}" destId="{76DC87D7-A160-4609-BFD9-8BED2A300E43}" srcOrd="0" destOrd="0" presId="urn:microsoft.com/office/officeart/2008/layout/LinedList"/>
    <dgm:cxn modelId="{4C079983-A4D0-4905-8C0C-B19E34785129}" type="presParOf" srcId="{C9FDD7D0-F4B2-4A6A-9881-A7FCF70BBA47}" destId="{0A634693-EF2E-4D11-8384-CE27A9CBBBEE}" srcOrd="1" destOrd="0" presId="urn:microsoft.com/office/officeart/2008/layout/LinedList"/>
    <dgm:cxn modelId="{074E26BE-EAD8-426A-87FA-6D5A274FBD8E}" type="presParOf" srcId="{0A634693-EF2E-4D11-8384-CE27A9CBBBEE}" destId="{CEFEB35B-0088-48B9-A185-4FBDAC16871C}" srcOrd="0" destOrd="0" presId="urn:microsoft.com/office/officeart/2008/layout/LinedList"/>
    <dgm:cxn modelId="{D2C7B599-1DEC-4EB7-AE7E-6ADABA836171}" type="presParOf" srcId="{0A634693-EF2E-4D11-8384-CE27A9CBBBEE}" destId="{DA67CBAB-19E3-4B7C-A5AE-A5808E2066CA}" srcOrd="1" destOrd="0" presId="urn:microsoft.com/office/officeart/2008/layout/LinedList"/>
    <dgm:cxn modelId="{F48208DE-5A59-4224-9C24-B057BE4A2DD3}" type="presParOf" srcId="{C9FDD7D0-F4B2-4A6A-9881-A7FCF70BBA47}" destId="{C271F26F-0020-439D-BC41-58A9F9313F14}" srcOrd="2" destOrd="0" presId="urn:microsoft.com/office/officeart/2008/layout/LinedList"/>
    <dgm:cxn modelId="{6D99F25D-3983-4DA7-893F-FAEDFD231658}" type="presParOf" srcId="{C9FDD7D0-F4B2-4A6A-9881-A7FCF70BBA47}" destId="{C7530172-3500-46E7-97D1-3F759C107164}" srcOrd="3" destOrd="0" presId="urn:microsoft.com/office/officeart/2008/layout/LinedList"/>
    <dgm:cxn modelId="{F471AD7C-A733-4F1D-8AAE-D5E8BB16C2C0}" type="presParOf" srcId="{C7530172-3500-46E7-97D1-3F759C107164}" destId="{3AD890E2-3778-4A58-AE68-9E99BC16435F}" srcOrd="0" destOrd="0" presId="urn:microsoft.com/office/officeart/2008/layout/LinedList"/>
    <dgm:cxn modelId="{FB12DE2A-629D-46C8-B019-207172C3CFBF}" type="presParOf" srcId="{C7530172-3500-46E7-97D1-3F759C107164}" destId="{E1DA29EE-2AD1-4EDE-8907-E7754B4E234C}" srcOrd="1" destOrd="0" presId="urn:microsoft.com/office/officeart/2008/layout/LinedList"/>
    <dgm:cxn modelId="{51EB86F3-8846-477F-8AA5-7B7750C3585C}" type="presParOf" srcId="{C9FDD7D0-F4B2-4A6A-9881-A7FCF70BBA47}" destId="{D97C7785-D8BD-4906-A0CC-49D4CCBAA076}" srcOrd="4" destOrd="0" presId="urn:microsoft.com/office/officeart/2008/layout/LinedList"/>
    <dgm:cxn modelId="{28FDEDD7-9486-4E2F-8C7C-1B88A0BC22EE}" type="presParOf" srcId="{C9FDD7D0-F4B2-4A6A-9881-A7FCF70BBA47}" destId="{C80B15B2-18CA-4CCC-A4E6-BD5716D0260A}" srcOrd="5" destOrd="0" presId="urn:microsoft.com/office/officeart/2008/layout/LinedList"/>
    <dgm:cxn modelId="{9F6C323B-6871-47D9-9AE0-3DD3A7269961}" type="presParOf" srcId="{C80B15B2-18CA-4CCC-A4E6-BD5716D0260A}" destId="{88B58D47-2359-4E68-B53A-7BB52F237FD6}" srcOrd="0" destOrd="0" presId="urn:microsoft.com/office/officeart/2008/layout/LinedList"/>
    <dgm:cxn modelId="{4F06620B-5BA1-449C-ABC0-0E9B6C6A7BAD}" type="presParOf" srcId="{C80B15B2-18CA-4CCC-A4E6-BD5716D0260A}" destId="{A47CC789-3F5E-417F-9D47-1D9323C0BDC7}" srcOrd="1" destOrd="0" presId="urn:microsoft.com/office/officeart/2008/layout/LinedList"/>
    <dgm:cxn modelId="{58895DD3-15C4-48CA-8E9F-7AA17CB499F1}" type="presParOf" srcId="{C9FDD7D0-F4B2-4A6A-9881-A7FCF70BBA47}" destId="{DFF81035-3831-4E13-B5EE-8EF64D82D5F0}" srcOrd="6" destOrd="0" presId="urn:microsoft.com/office/officeart/2008/layout/LinedList"/>
    <dgm:cxn modelId="{BC83C27C-23AA-4904-A8EB-FB4B1E9A18A5}" type="presParOf" srcId="{C9FDD7D0-F4B2-4A6A-9881-A7FCF70BBA47}" destId="{3F621DF3-CFD6-4C13-9EB8-1C2BE61D93B9}" srcOrd="7" destOrd="0" presId="urn:microsoft.com/office/officeart/2008/layout/LinedList"/>
    <dgm:cxn modelId="{026500FC-E76F-4CF5-8035-291022049B47}" type="presParOf" srcId="{3F621DF3-CFD6-4C13-9EB8-1C2BE61D93B9}" destId="{3849E381-94F6-4167-8854-DE45E86BA37E}" srcOrd="0" destOrd="0" presId="urn:microsoft.com/office/officeart/2008/layout/LinedList"/>
    <dgm:cxn modelId="{E615FBF0-1C3C-4844-887E-633487F48949}" type="presParOf" srcId="{3F621DF3-CFD6-4C13-9EB8-1C2BE61D93B9}" destId="{DA80AE9A-A578-4905-8272-85EB7D7BEA7E}" srcOrd="1" destOrd="0" presId="urn:microsoft.com/office/officeart/2008/layout/LinedList"/>
    <dgm:cxn modelId="{EC23D729-98E9-478D-9E1A-AE8CB2AFD0DD}" type="presParOf" srcId="{C9FDD7D0-F4B2-4A6A-9881-A7FCF70BBA47}" destId="{96A9987B-6AB1-426B-9949-60AC2DD1EBA3}" srcOrd="8" destOrd="0" presId="urn:microsoft.com/office/officeart/2008/layout/LinedList"/>
    <dgm:cxn modelId="{F11F641F-04BC-4445-9A3B-44694E6B7E90}" type="presParOf" srcId="{C9FDD7D0-F4B2-4A6A-9881-A7FCF70BBA47}" destId="{1DE7D665-4A2C-4D44-87B4-309895FAAE2E}" srcOrd="9" destOrd="0" presId="urn:microsoft.com/office/officeart/2008/layout/LinedList"/>
    <dgm:cxn modelId="{FD8FEF5F-C1E6-4438-8550-C6CF9B11FEF1}" type="presParOf" srcId="{1DE7D665-4A2C-4D44-87B4-309895FAAE2E}" destId="{E89DBB94-1B01-4D94-AACC-1CCB86965968}" srcOrd="0" destOrd="0" presId="urn:microsoft.com/office/officeart/2008/layout/LinedList"/>
    <dgm:cxn modelId="{031F7F55-4173-4FA3-8309-6BA7F0CBD62C}" type="presParOf" srcId="{1DE7D665-4A2C-4D44-87B4-309895FAAE2E}" destId="{8357FB7E-C5FC-4FD2-9640-373FE32BAB13}" srcOrd="1" destOrd="0" presId="urn:microsoft.com/office/officeart/2008/layout/LinedList"/>
    <dgm:cxn modelId="{F42EFDC1-1433-4E84-8D22-11E50E0979F5}" type="presParOf" srcId="{C9FDD7D0-F4B2-4A6A-9881-A7FCF70BBA47}" destId="{274D98FC-90D6-45D7-A77E-964BF419CA0B}" srcOrd="10" destOrd="0" presId="urn:microsoft.com/office/officeart/2008/layout/LinedList"/>
    <dgm:cxn modelId="{BC56243D-0C32-44AD-8D73-28B695483365}" type="presParOf" srcId="{C9FDD7D0-F4B2-4A6A-9881-A7FCF70BBA47}" destId="{80E8A11E-C9F0-463D-8045-65C44DE70D58}" srcOrd="11" destOrd="0" presId="urn:microsoft.com/office/officeart/2008/layout/LinedList"/>
    <dgm:cxn modelId="{1ED728B6-327F-4CA3-915C-B203C8BCB201}" type="presParOf" srcId="{80E8A11E-C9F0-463D-8045-65C44DE70D58}" destId="{E570A969-84E5-4926-AF09-7F2CDEABECAC}" srcOrd="0" destOrd="0" presId="urn:microsoft.com/office/officeart/2008/layout/LinedList"/>
    <dgm:cxn modelId="{246A21D2-957F-4A75-89D0-FE1CA407AD1E}" type="presParOf" srcId="{80E8A11E-C9F0-463D-8045-65C44DE70D58}" destId="{DFD1A985-EE95-42B0-B3F8-FA1F164FEBB4}" srcOrd="1" destOrd="0" presId="urn:microsoft.com/office/officeart/2008/layout/LinedList"/>
    <dgm:cxn modelId="{F98B96DB-75B0-42D7-9DEB-753046C0F7BC}" type="presParOf" srcId="{C9FDD7D0-F4B2-4A6A-9881-A7FCF70BBA47}" destId="{2F4F9F4D-AB5B-4366-B78E-FFDB9BBA82FA}" srcOrd="12" destOrd="0" presId="urn:microsoft.com/office/officeart/2008/layout/LinedList"/>
    <dgm:cxn modelId="{0AC3B592-3D4E-4E2C-9DCA-00CF18F751F9}" type="presParOf" srcId="{C9FDD7D0-F4B2-4A6A-9881-A7FCF70BBA47}" destId="{7E63DAD4-CDF2-4D76-9727-CAE992343EC4}" srcOrd="13" destOrd="0" presId="urn:microsoft.com/office/officeart/2008/layout/LinedList"/>
    <dgm:cxn modelId="{29254825-F4D4-408C-97C2-020327D53D6B}" type="presParOf" srcId="{7E63DAD4-CDF2-4D76-9727-CAE992343EC4}" destId="{6006847B-A8BA-42B8-8143-69B88DDE295A}" srcOrd="0" destOrd="0" presId="urn:microsoft.com/office/officeart/2008/layout/LinedList"/>
    <dgm:cxn modelId="{C8D2FCC1-E99B-43FE-A3FC-6B9A0B946E34}" type="presParOf" srcId="{7E63DAD4-CDF2-4D76-9727-CAE992343EC4}" destId="{DEBF5B6D-5E84-42B4-930D-825D6FEE5221}" srcOrd="1" destOrd="0" presId="urn:microsoft.com/office/officeart/2008/layout/LinedList"/>
  </dgm:cxnLst>
  <dgm:bg/>
  <dgm:whole/>
</dgm:dataModel>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1821FE-2A0A-49CE-A90D-0C28F909A813}" type="datetimeFigureOut">
              <a:rPr lang="en-US" smtClean="0"/>
              <a:pPr/>
              <a:t>3/12/2025</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D183D9-2AEA-410A-A2E0-1B6C250D0DF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D183D9-2AEA-410A-A2E0-1B6C250D0DF3}"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E89E1-DC74-47A4-8A8A-D2E67C5F7286}" type="slidenum">
              <a:rPr lang="en-US" smtClean="0"/>
              <a:pPr/>
              <a:t>12</a:t>
            </a:fld>
            <a:endParaRPr lang="en-US"/>
          </a:p>
        </p:txBody>
      </p:sp>
    </p:spTree>
    <p:extLst>
      <p:ext uri="{BB962C8B-B14F-4D97-AF65-F5344CB8AC3E}">
        <p14:creationId xmlns="" xmlns:p14="http://schemas.microsoft.com/office/powerpoint/2010/main" val="4167339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ADBE22-4455-4501-9BA4-543800701963}"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58F04B-C46D-431F-84C6-EBFC8C6E3D15}"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34181D-AEE1-43D4-856B-8B52D8E82C0B}"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6D463-6EEA-4AB1-95CD-51E2977C1CE2}"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6B9FD6-5906-4E9D-842A-5104B458419E}" type="datetime1">
              <a:rPr lang="en-US" smtClean="0"/>
              <a:pPr/>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59B4DA-1B13-4A8F-A51D-E6C3E75B0997}" type="datetime1">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090FA7-0F21-4635-836E-30150821D71B}" type="datetime1">
              <a:rPr lang="en-US" smtClean="0"/>
              <a:pPr/>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0F6BCE-81DF-4116-8F81-63BF17364307}" type="datetime1">
              <a:rPr lang="en-US" smtClean="0"/>
              <a:pPr/>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731B6-52D1-454A-9DEF-9D1AC9A81EF0}" type="datetime1">
              <a:rPr lang="en-US" smtClean="0"/>
              <a:pPr/>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6E8E4E-0B66-4548-B10A-6E05830081F7}" type="datetime1">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09F669-0705-4707-A5DB-118F4501B27C}" type="datetime1">
              <a:rPr lang="en-US" smtClean="0"/>
              <a:pPr/>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FB553D-5D91-4082-9AAF-1B62732242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75DB9A6-AFCE-4AA0-86D2-21E822DE867F}" type="datetime1">
              <a:rPr lang="en-US" smtClean="0"/>
              <a:pPr/>
              <a:t>3/12/2025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0FB553D-5D91-4082-9AAF-1B62732242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mailto:mgm262@yahoo.com" TargetMode="External"/><Relationship Id="rId2" Type="http://schemas.openxmlformats.org/officeDocument/2006/relationships/hyperlink" Target="mailto:sbalakali@yahoo.co.uk" TargetMode="External"/><Relationship Id="rId1" Type="http://schemas.openxmlformats.org/officeDocument/2006/relationships/slideLayout" Target="../slideLayouts/slideLayout1.xml"/><Relationship Id="rId5" Type="http://schemas.openxmlformats.org/officeDocument/2006/relationships/hyperlink" Target="mailto:Kabirutsoho38@gmail.com" TargetMode="External"/><Relationship Id="rId4" Type="http://schemas.openxmlformats.org/officeDocument/2006/relationships/hyperlink" Target="mailto:Jaloali45@gmail.com"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3" Type="http://schemas.openxmlformats.org/officeDocument/2006/relationships/image" Target="../media/image7.png"/><Relationship Id="rId8" Type="http://schemas.openxmlformats.org/officeDocument/2006/relationships/image" Target="../../xl/media/image4.svg"/><Relationship Id="rId18" Type="http://schemas.openxmlformats.org/officeDocument/2006/relationships/image" Target="../media/image11.png"/><Relationship Id="rId3" Type="http://schemas.openxmlformats.org/officeDocument/2006/relationships/image" Target="../media/image4.jpeg"/><Relationship Id="rId21" Type="http://schemas.openxmlformats.org/officeDocument/2006/relationships/image" Target="../media/image12.png"/><Relationship Id="rId7" Type="http://schemas.openxmlformats.org/officeDocument/2006/relationships/image" Target="../media/image6.png"/><Relationship Id="rId12" Type="http://schemas.openxmlformats.org/officeDocument/2006/relationships/image" Target="../../xl/media/image28.sv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png"/><Relationship Id="rId20" Type="http://schemas.openxmlformats.org/officeDocument/2006/relationships/image" Target="../../xl/media/image33.svg"/><Relationship Id="rId1" Type="http://schemas.openxmlformats.org/officeDocument/2006/relationships/slideLayout" Target="../slideLayouts/slideLayout7.xml"/><Relationship Id="rId6" Type="http://schemas.openxmlformats.org/officeDocument/2006/relationships/image" Target="../../xl/media/image24.svg"/><Relationship Id="rId24" Type="http://schemas.openxmlformats.org/officeDocument/2006/relationships/image" Target="../media/image14.png"/><Relationship Id="rId15" Type="http://schemas.openxmlformats.org/officeDocument/2006/relationships/image" Target="../media/image8.png"/><Relationship Id="rId23" Type="http://schemas.openxmlformats.org/officeDocument/2006/relationships/image" Target="../../xl/media/image21.svg"/><Relationship Id="rId4" Type="http://schemas.openxmlformats.org/officeDocument/2006/relationships/image" Target="../media/image5.png"/><Relationship Id="rId14" Type="http://schemas.openxmlformats.org/officeDocument/2006/relationships/image" Target="../../xl/media/image30.svg"/><Relationship Id="rId22"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500" y="2438401"/>
            <a:ext cx="5753100" cy="1015663"/>
          </a:xfrm>
          <a:prstGeom prst="rect">
            <a:avLst/>
          </a:prstGeom>
          <a:noFill/>
        </p:spPr>
        <p:txBody>
          <a:bodyPr wrap="square" rtlCol="0">
            <a:spAutoFit/>
          </a:bodyPr>
          <a:lstStyle/>
          <a:p>
            <a:r>
              <a:rPr lang="en-US" sz="6000" b="1" dirty="0" smtClean="0"/>
              <a:t>2025 </a:t>
            </a:r>
            <a:r>
              <a:rPr lang="en-US" sz="6000" b="1" dirty="0"/>
              <a:t>BUDGET</a:t>
            </a:r>
          </a:p>
        </p:txBody>
      </p:sp>
      <p:sp>
        <p:nvSpPr>
          <p:cNvPr id="5" name="TextBox 4"/>
          <p:cNvSpPr txBox="1"/>
          <p:nvPr/>
        </p:nvSpPr>
        <p:spPr>
          <a:xfrm>
            <a:off x="619125" y="3124200"/>
            <a:ext cx="4783745" cy="400110"/>
          </a:xfrm>
          <a:prstGeom prst="rect">
            <a:avLst/>
          </a:prstGeom>
          <a:noFill/>
        </p:spPr>
        <p:txBody>
          <a:bodyPr wrap="none" rtlCol="0">
            <a:spAutoFit/>
          </a:bodyPr>
          <a:lstStyle/>
          <a:p>
            <a:r>
              <a:rPr lang="en-US" sz="2000" dirty="0" smtClean="0"/>
              <a:t>BUDGET </a:t>
            </a:r>
            <a:r>
              <a:rPr lang="en-US" sz="2000" dirty="0"/>
              <a:t>OF </a:t>
            </a:r>
            <a:r>
              <a:rPr lang="en-US" sz="2000" dirty="0" smtClean="0"/>
              <a:t>COMMITMENT </a:t>
            </a:r>
            <a:r>
              <a:rPr lang="en-US" sz="2000" dirty="0"/>
              <a:t>AND </a:t>
            </a:r>
            <a:r>
              <a:rPr lang="en-US" sz="2000" dirty="0" smtClean="0"/>
              <a:t>RESILIENCE</a:t>
            </a:r>
            <a:endParaRPr lang="en-US" sz="2000" dirty="0"/>
          </a:p>
        </p:txBody>
      </p:sp>
      <p:pic>
        <p:nvPicPr>
          <p:cNvPr id="6" name="Picture 2"/>
          <p:cNvPicPr>
            <a:picLocks noChangeAspect="1" noChangeArrowheads="1"/>
          </p:cNvPicPr>
          <p:nvPr/>
        </p:nvPicPr>
        <p:blipFill>
          <a:blip r:embed="rId2" cstate="print"/>
          <a:srcRect/>
          <a:stretch>
            <a:fillRect/>
          </a:stretch>
        </p:blipFill>
        <p:spPr bwMode="auto">
          <a:xfrm>
            <a:off x="2061762" y="680997"/>
            <a:ext cx="1595838" cy="1625599"/>
          </a:xfrm>
          <a:prstGeom prst="rect">
            <a:avLst/>
          </a:prstGeom>
          <a:noFill/>
          <a:ln w="9525" algn="in">
            <a:noFill/>
            <a:miter lim="800000"/>
            <a:headEnd/>
            <a:tailEnd/>
          </a:ln>
          <a:effectLst/>
        </p:spPr>
      </p:pic>
      <p:sp>
        <p:nvSpPr>
          <p:cNvPr id="7" name="TextBox 6"/>
          <p:cNvSpPr txBox="1"/>
          <p:nvPr/>
        </p:nvSpPr>
        <p:spPr>
          <a:xfrm>
            <a:off x="619126" y="2235200"/>
            <a:ext cx="4483471" cy="523220"/>
          </a:xfrm>
          <a:prstGeom prst="rect">
            <a:avLst/>
          </a:prstGeom>
          <a:noFill/>
        </p:spPr>
        <p:txBody>
          <a:bodyPr wrap="none" rtlCol="0">
            <a:spAutoFit/>
          </a:bodyPr>
          <a:lstStyle/>
          <a:p>
            <a:r>
              <a:rPr lang="en-US" sz="2800" dirty="0"/>
              <a:t>GOMBE </a:t>
            </a:r>
            <a:r>
              <a:rPr lang="en-US" sz="2800" dirty="0" smtClean="0"/>
              <a:t>STATE GOVERNMENT</a:t>
            </a:r>
            <a:endParaRPr lang="en-US" sz="2800" dirty="0"/>
          </a:p>
        </p:txBody>
      </p:sp>
      <p:sp>
        <p:nvSpPr>
          <p:cNvPr id="8" name="AutoShape 2" descr="data:image/jpeg;base64,/9j/4AAQSkZJRgABAQAAAQABAAD/2wCEAAkGBxMTEBUQEhMWFRUWFxYVFRgYFxUXFhgXGBUXFhYVFRYdHSggGhslGxcWIjEiJik3Li4uGR8zODMsNyotMS0BCgoKDg0OGxAQGzUmICUuLy0wLTUwLS0vLS0tLS0tLS0tLS0xLS0tLSstLS0tLS0tLS0tLS0tKy0tLS0tLy0tLf/AABEIANQA7gMBIgACEQEDEQH/xAAcAAEAAgMBAQEAAAAAAAAAAAAABQYDBAcCAQj/xABLEAACAQIDBAUICAMEBwkAAAABAgADEQQSIQUGMUEHEyJRYTIzQlJxcoGRFCNigqGxsrSSwdEkQ/DxRJOiwtLh4hYXNDVTY3PD4//EABkBAQADAQEAAAAAAAAAAAAAAAACAwQFAf/EAC0RAAICAQIEBAYDAQEAAAAAAAABAgMRITEEEkFREyIzwRQyYXGR8EKB0aEj/9oADAMBAAIRAxEAPwDuMREAREQBERAEREAREQBERAERNbaWK6qi9XjkUtbvIGg+JtPG8LLPUs6FN332yVr9UE65BTIKqfJqE8WHflK2+M2+jPG1HwrU6zHOtRsisbuKRtlufez28LTWXZq1lNWr23bUsQPl4DwlZwe1TgcbTKH6upUSnVXkQzZQ1u9Sb37rjnOZVxGbs9zfKrNXKt0dfiInUOeIiIAiIgCIiAIiIAiIgCIiAIiIAiIgCIiAIiIAiIgCIiAJq7UwnXUalG9s6st+4kaH4Gxm1E8aysM9TxqcYxe3auGZsPWDI66Ea2Pcyn0lPIyP3bwFXaWOp2VhQpOlSq5uBZWzKgPNmItbkLmXXe90OIYUwgbKVctiWpdshCrBBfgB4XvN3o1QJSanUcVK41ZxUNTMpY5eJ7NuHj48uZTXBXcqOhO2Xhc2C6xETqHOEREAREQBERAEREAREQBERAEREAREQBERAEREAREQBMdeuqKWdgqjiWIAHtJlW3v33pYQGmgFSt6t+ynvnv8AAa+ycR3l29iMW+bEVWI5KPIUfZQaSmVyTwi+FEpLL0R3jEb9bPQ5TiUJ+yGb8gZ9pb8YBjb6Qq+8HX8xOCbIfDrbMtVz76Ux8srn8ZK7TbCmm3Zro+U5O3TdC1tAwyKQPEGUu+aeNPwzR8NDGdf+Fw25suliauJxBanVyFQrgN216tGALJUAOXMVvb0Zh6Ltr0qT4g1Go4emuUHjeobuBdnYsQoBNh6x+OtuJ/5XU95/1Sg1wMwvw6xr+y+tpmrk/Elrs/8ASxxTrx+9D9AVN+8AP78Ed4SoR8wsz4LfPAVTlTFU83cxyH/atONmphAhCpXcd7VaaE/dFM2+Zlb2n1DHsdangxSoPmApH4zTG+TfT8Mqlw0Euv8Aw/UqsCLjUT7PzvuhvfisIQEcvT503JK+OXmp9k7du1vLRxiXQ5XA7VM+UviPWHiPwl8LVJ4e5nsplDXoTUREtKRERAEREAREQBERAEREAREQDnW8HSUadWpTwtA1VpNkqVSG6sMNCLrw9pMy7F6TEcgV6RT7SHMvxXiPheRmzNqV9n0amzWwb1mD1grqGZKnWsWQuQpW5Di4JuBaTeA6P6RwVGnVGTEKnaqJa+YktlccHte1+NhoRMubG/KzW1Wl5l+9y4YHHU6y56Tq696m/wAD3HwM2JzGpu3icK+YZiBwqUiwNvtAdofl4yUwO1MQRb6Q38NIkfHJ+c8+K5dJrBB0Z1iy71aoUFmIAGpJIAA7yTwlI3o3tYqaeGJUcDU4E/8AxjkPtH4cjNrE4ZqoGr1m8SCoPflACKfGwPjM2z90VLZ8R2uYQeT98+l7OHtlcrbbvLWsLuThCuvzTefoc72XuniMaboAlO+tV75fHKOLn8O8iXbZXRdgaetZWxDczUJCfCmthb3r+2XdFAAAFgNABwA7hPs01URgiFnESm+xGYbd7CUxlTC0FHctKmP5TV2nuhgq6kVMNT15qOrb+JLGTsS1xT6FPM+5zKhslMJSxeFplilNxlLWLWenTqWJAA0LkcOQlZ6Ot16GOrVuvzlaJzBVbKGLs4sxGthl5ES27XFXrcbfJbOuftEX+ppZcvYNuxlvqdQZodDzA18T1SlVAXrMzhyTmfLksi21zXv4TmUr/wBpL6/6bpN+Dn96HQMJu3g6YyphqI+4pJ9rEEn4zxjd1sFVFqmEoN4mklx7CBcfCTETp8q7GHmfc57tbopwzXbCs1BuSkmpTP8AF2h8DbwlSbZWJwVZesBpsD2HU3U+43P2HW3ETt8w4vCpVQpUUMp4gi4/z8ZRbw6mtNGX1cTKOktUVzd7esVAEr2R9AH4Ix5X9VvA6HkeQtMp+J3UNNiaPbT1DbMB3AnRh7dfbPVMPSUBKj0j6mhHwR1OUe7aUR4iyvy2r+z2dcJ61v8Aot0j9q7aoYcXrVAvcvFj7FGsp+P2niD2evc30AUIpPsKqG/GamD3Mr12zVb0lJuS3aqN8CdD4t8jLFxLnpWiPgqOs2NrdKRUnqKGnfUbX+FeHzkzujvx9Kq/Rq9FqFfLnVWBAdRxK5gD/ke6am8O6yYalQr4WiHahWSrUDa1KijQ694JByju0F9JgwONrbR2lha4wz0EwnWvUaoCGY1ENNaaZgCRzJtbsnwvKLmpYkyTUHHKX9nRIiJpMoiIgCIiAIia+0MT1dJ6h9FSeNhoOZ5DxgFWx20/7SwDMKRdWdRTYs5p9WMyG3kHnb/0Wtx1uCm4uJSEofV2HWZCrFglTsmrf+zmmx+sC5QLW0Ayi3G9p2HiRUoKwy6XTsHMnYJW6nmNL/gdRKoPXUsmtDfmN6Ck3KgnvIBmSJaVnwCfYiAIiIAiIgFC2x5zH+/T/b0JC9CfnsZ9z9dWTW2POY/36f7ehIXoT89jPufrqzmUevL7v3N8vQ/HsdXiInTMAiIgCeWQEWIBHjPUQDwlJR5KgewAT3EQCM3ixCph3uSCysq2BJzZSwNgDoLFj3BTNPdvGZ3qZ2zVLjXKVBRQui6cmc3H2h3zFvPXRnSi4uqh6r5XKuV6uqOyBxAym9zbVRzmtgaxp4lWe+dy1OqXcXLt1OQ01QZCchp3tY2B9WVOXmLUvKW2IiWlQiIgCIiAJDbzMxRKKHtVWZLAqCR1bHg3o3Azc7XHOTMg6iipjhxtTW+qgqWB9FuIt1i37yB6rSMtsEo75PGKH9upnKCwUhfqiboSud+t4KVNhb7R9YTLsV2WtWoueB6xQSnCpUqG6Aa5bZePpZuOkxYxR9Pp6i+UkNdrqAVvSt5Pb46m+h+PvGqKeLpVde2CGso49lFZm45buoI78p5GQ2efqS6Y+hORES0rEREAREQBERAKFtjzmP8Afp/t6EhehPz2M+5+urJrbHnMf79P9vQkL0J+exn3P11ZzKPXl937m+Xofj2OrxETpmAREQBERAERMGNrhELG/IC1sxJIVQt9LkkAe2AQ1F6jPiqoGcKrU0U5GRioJCqBrz7V+Ja3oiagpsMGxpghadQupSmKTuqqGLBH0BDlhrxCW5zd2ThQuBPbCGpSzM3khSaYW+ncANediec+7Ew61MPUTRVqFxkUserBRVKjMAbnV9R6cpxktyTGGq5kVrg3APZII1HIjiJlkRu3U+ramb5kepfQKCDVezKAdFNjpysRykvLU8orawxERPTwREQD4x0kLuz2xVxBUA1HBuARpkXsgHubMCeZBM2d4MV1dBjmCklVHayE3YXVW5NlzWPLjymxszDmnRp0zxVFU63GgtYHmBwkd5EuhGYz/wAYvlZNA4zLY1Dl6psvlGwvwPd4zY3jo3o5rAlGpsCQWC2dcxIGpXLe47rzXxi/26m2W7BSF+rvdCV6xut9EqbaePjJqot1Iva4Iv3eM8SzlHreMMx4CvnpJUtbOitbmMwBt+MzyG3YqfVtRJF6TZLBy5UADix145rdwsOIIEzJReURawxERPTwREQBERAKFtjzmP8Afp/t6EhehPz2M+5+urJrbHnMf79P9vQkL0J+exn3P11ZzKPXl937m+Xofj2OrxETpmAREQBERAEht5apypRAB6x1GoY3ysGyAjyWPfyAY8pMyEDGpjrBriiguA+gLioCpTvPZN+QUDmZGW2CUd8m/j1RcPUBHYFNgQuhyhDcL3aTW2BfK4a/WCoesJKtdsiFSCoAtkKDhyM3scWFJyozNkbKCLgnKbAjnczQ3bQLSKqLIGOQ5OrLCwJJTSxzlxw5Tx/MP4mHDHq8a6BQBVUPoGvddWYtwtdiLd5v6Rk5IXeIlDSr5soRgGuxUAO6Ak+sLBgR9q/KTKm4vPY6NoPoz7ERJERERAIPbNqmIo0O1a93Iy2IZKlqZB78huRwGnpSckLsu74qtVZfJApKSliArvcK/pAizG2moHEGTUjHuSl2K/jUH05NVvlvms2ZbFfqgfJAfU2Ouh75PyDxh/ti8cugYZhrUOXq2yWuQBe5vz4aazsR6iXQhKJFLGsvatUVSPJyqxNVyB6RvkY63sb98m5C7xKUNLEKoLU2OuQs1mUrluPJUkgE8jY8pNRHqg+jEREkREREAREQChbY85j/AH6f7ehIXoT89jPufrqya2x5zH+/T/b0JC9CfnsZ9z9dWcyj15fd+5vl6H49jq8RE6ZgEREAREQDxVqBVLMbAAknuAFyZFbu0ripVIYM7v2WKnKM7MFBXxc31JvpwAmfb+IKUCV4kql8pe2dgt8g8o62A7yJn2XQ6ujTTKq5VUFV0UG2tvjeR/kS/ietorejUBbJdHGb1eye18OMj92VApMVAUFycihgKfZUZQGAIvbPw9Ob+0yooVS4JXq3zAGxK5TcA8jaae718jhtXFQ9Y2YMGbIhBDAD0Cg4cj7Z4/mC+U2tq0A9FhdhYZgVALAr2gQCCCbjgeMxbCrZsPTFiCqhCCQSCoA4jQ6WN/Gb5kNsG6VK1DKFVWLqAhUAVHcix4NcAG44EsNLCev5gtiaiIkiImvtDECnSZy2WwOtibHgNBqdbaTYkNvJXFqdHm7obhspAWrTuV72uy2Hx5TyTwj2KyzLu3Ry4dSfT7dgzOBmsbBm1PefEmSk8UaQRQiiwUAAdwAsBPcJYWA3lkHiwfp1M21CkL2AQaZKdYxqciDaw8fGTkr+Mpr9PQki9r5sjFlIy2pCp5ID6mx1498sE8j1PZdDV2phusovT9YW4kA87EjWx4G3Ima27uKFTDI17mwDcdDbgSQCdCNefHnJOQew3WnWrYcC3azrdixyhKS2I5AXW3h4gw9GmFqiciIkiIiIgCIiAULbHnMf79P9vQkL0J+exn3P11ZNbY85j/fp/t6EhehPz2M+5+urOZR68vu/c3y9D8ex1eIidMwCIiAIiIBBbW+sxVGiGtlvUIu4tldGBFhZmIVxYnQEnWTsg9kMKuIrVhyIVbPmX1WJHouci6d2XgSZOSMddSUuxgxxYUnKC75Gyg8C2U2B+M0N3FtSIAOQMerJQIStgSSulu2XHDgB7Zu7SUGjUBbICjgt6oyntfDjNDdlQKbWAW7klAjIEOVRlCNqLgBvvw/mC+UmJBbRPV4ylVLAK/1Z1a+i1CBlAtlLMup4FR3ydkVvJRDUM3NWUjtFBYsFYOw4JYm/h7IlsI7krEwYLEipTWoODAG3G1xwvM8kREh2zvjRxyUlvwUrdxxB4h9CPAA+tIWn0jYZ/NU61T2Kv5Zr/hI3Z29nVNUf6LVZqjXNly37TEFuN27VvYFHKZ5X15xkvjRPsdEiUVukJh/oVX5n/gmu/SYw/wBCf+Mj/wCuS+Ir7nnw9nYseMYfTU7tAy9ZYlzl6txTtqFF7m/PhpJ+crr9ILGsuI+jEZFKBMw1DEZterv6I1Gg/PYPSxbjgn/1n/5zyN0NdT10T00OmSHx4dMVSdQbOOrawWx4t2yddALi3cw5ylHpeUccHU/jH/DNDa/SbSxFMIcJVBBzLfIy3ysoJFwbjNcHkQDykpWRa0Z4qZp6o64InPKPS1htA+GxS+JFC3t87f8ACXnZmPSvRp4incpURXS4scrAEXHLQyaknsVyhKO6NqIiSIiIiAULbHnMf79P9vQkL0J+exn3P11Zv7W2gnXY1SHuzrp1VY5MtKmnbISwvlzC17gg85qdEVLqsRiFzK5cA9gVbJlZz9YWRQCcwsPbOXS//d/f/ToST8D9+h1OIidQ54iIgCa206xSjUdfKVGYd1wpIvNDePeOjglRq2btsVUKLkkC9tSANPGVfbe9yYikEp4esVJBOamGUixHANa4JDDxUSqy6ENGy2FUpapFw2HQZKIDXzFnY5goY5nZgXC6ZrEXtJCUf/t6VAAwVYgC2pN/0mYqnSMw/wBCq/FiP9yRV9eNyTosb2LptNlFCqXF1FNywBsSuU3APLSaW7p7Dg6uHIdg/WBmyIQQ1hfslBw9E+2U6v0mvYgYNlJBAJckAnmV6vW3dNPA9I5oL1f0VnAJsc4FgTwNqYB1ubgcCO6PGg3ue+BZjY6nPLrcW/PUfETmp6WgOOCf/Wf9E8/976c8HU+Dqf5Sfiw7kPBn2LvuyXFE06l70iKYvlvYU0NuzpYEkA8xYyXnJ8B0lUVxFSsMLXyuNQopZidNWYuLgWNu7MRwAlj2X0mYSsxTJXpsBms6pqLgG2R27xxnkJxxjIlVLfBVH3RxGArsVXrcOSSrjylUnyag5Ed/A+HATODxa87j/HhOjzQxOxqDm7UxfvHZPxtx+MyXcFzy5ossjxGmGQWExK+t+c0doVh6w+cn23cQeS7D2gN/SaGK3VduFRfiCJmfB2LoWRujkpePIzZs2oBHlaa24i9uQld2m47x850KvuLWb+9p/wC1/SaFXowqP5WJVfZTLfmwntfC2J6o0/E1pbnItoVB3zzsvjOw0OhzDE3rYis/guSmD7dGPyMs2xtw9n4axpYZSw4NUvVa/eC5NvhN6pfLgzPiIp5OSbP3UxWNIWimWnoDWe4pgcyPXPgvxtxnc9i7OXD4alhlJK0qaUwTxIRQtz4m03AJ9ltdagsGe212MRESwqEExKjvrt3snA0DetUGVyv91Tbyix5OVNgOOt+QvCc1CLkyUYuTwiK2fWFSlicSOFeq7Ke9B2aZ/gCyC6N8aKW1q1EmwrLp4sAGH4I3zlorUBSwy0hpYTlu2a7YfGU8QhykEa9xBuD8wJx+HsfjN/vc6fInW0foqJDbsbw0sZSDoQHAHWJfVCfzU62PP23EmZ2k01lHLaaeGIiJ6eFV6Qt2Gx2HVabhatJ+sS/kscpUo3dcHj4Sn7NWrRApV6TU3HLv8RyI8QZ1qY69BXGV1DDuIBEzcRwyt66l1dzhoUjCYpe+3wMkK2IXL5QkpV3coHUAp7p/rea1bdy4sH+a/wA7zC+CsX1LvGiyrY6sPWHzlbxWULYHv4sSdTfiTfnLzidzqjcKifHN/SR1bo9rN/fUx8GMr+Ft7GmHEVrqcx2lUGuolcrOM1p2Y9EmY/WYo27lpC/zLH8pIbP6IdnoQ1Trqx+3Uyj5Uwuntm+qmSWpVZxEXsco2UhIyqCzHQKASx8ABqZf9xujurnbE4y9MFSqUgRn1ZTnc6hfJ4cddbWnStl7HoYdctCjTpDnkUAn2nifjN6WQo5XllNvEuSwkIiJoMoiIgCIiAIiIAiIgCIlZ29vvhcOXphutrLcdUgJOb1Xe2VPG5uO48J45Jas9jFyeESG823EweHes5XMAerQtlNRwLhF0JufAGcu2RtGstepiauEdhVc1PqhnAza6Xt+cw4WlVxlc4jEkvUP8KL6lMeio/HibmX3A7Op0kHZF/ZOTxPEqx8q2N9darWu5XtpbyU2FuqxC+8gH+/KPvE/Wiy9nxaw/nOh7Ye99T8z/Wc93nw1xcaGZqXF2GpLyG1udt44LEJWCLUUp1DnOdFZ0ZmGUG5GUHXx4XneMJiUqItSmyujC6spBUjvBE/LWAxrKbXl33T3kfCVBUS7UmP1tK+jfbS+gqDv58DyI6kLPDfLLYyWVeIuaO53SJEbF3kw2KJWjVBYDMUIZXAuBfKwBIuQLjTUSXmtNPVGFpp4YiInp4IiIAiIgCIiAIiIAiIgCIiAIiIAiIgCIkRvfRqPgMSlHN1ho1AoXyicp7K+J4D2zxnqWXg094d8sNhkazrVqjRaSMCxbkHtfIveT+JsJzfZeFetVavUtnqMXaygLc9y93495J1mHYGCHklcpGhBFiD3FeI9kvezdngLcKvwLJ+V7zj8RxLsfKdGFcaloZsFgQii6ox7zpb4WM84tz3H4Mf6ibFVmGna+BpkfMgGR2Jqt3H4gH8mmSWiwSgssiscCeR+f/OVvalC4OnzlkxTH/A/6pDYsX/y/wCchBtM1x2OdY5cr93sE2tn1ddST/j4za27hADf87/ykPRq25j4An9U7CfPAxvyyL3u5tt8JXXEIucWyVFsMzISCcjHg1wCORtY947JsreDDYgDqayMSL5bgVB71M9ofET874LEHvP5fhJjA4WpVrUlohjU6xCpUElDnFnNuAHEnwnldsq3yi2mNi5tmfoOIEToHMEREAREQBERAEREAREQBERAEREAREQBERANbFYKnU8tFY8iQLj2HiJhGy0AspZfYb/qvPsSEq4S3R6pNbMjMdQC31Jt32/kJCYtp8ic7iqYR2Rtok3uQ+JrGRlVrxE50UsnQjsYH3fp1vKZxf1Sv81Mntk9E2CYZmq4huds9ID8KYMRO3RFcpzL5y5izYDo82dSNxQzH/3HqOP4S2X8JZMJhKdNclNFRe5VCj5CImlRS2RmcpPdmeIiekRERAEREAREQBERAP/Z"/>
          <p:cNvSpPr>
            <a:spLocks noChangeAspect="1" noChangeArrowheads="1"/>
          </p:cNvSpPr>
          <p:nvPr/>
        </p:nvSpPr>
        <p:spPr bwMode="auto">
          <a:xfrm>
            <a:off x="116681" y="-192617"/>
            <a:ext cx="228600" cy="406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 name="AutoShape 4" descr="data:image/jpeg;base64,/9j/4AAQSkZJRgABAQAAAQABAAD/2wCEAAkGBxMTEBUQEhMWFRUWFxYVFRgYFxUXFhgXGBUXFhYVFRYdHSggGhslGxcWIjEiJik3Li4uGR8zODMsNyotMS0BCgoKDg0OGxAQGzUmICUuLy0wLTUwLS0vLS0tLS0tLS0tLS0xLS0tLSstLS0tLS0tLS0tLS0tKy0tLS0tLy0tLf/AABEIANQA7gMBIgACEQEDEQH/xAAcAAEAAgMBAQEAAAAAAAAAAAAABQYDBAcCAQj/xABLEAACAQIDBAUICAMEBwkAAAABAgADEQQSIQUGMUEHEyJRYTIzQlJxcoGRFCNigqGxsrSSwdEkQ/DxRJOiwtLh4hYXNDVTY3PD4//EABkBAQADAQEAAAAAAAAAAAAAAAACAwQFAf/EAC0RAAICAQIEBAYDAQEAAAAAAAABAgMRITEEEkFREyIzwRQyYXGR8EKB0aEj/9oADAMBAAIRAxEAPwDuMREAREQBERAEREAREQBERAERNbaWK6qi9XjkUtbvIGg+JtPG8LLPUs6FN332yVr9UE65BTIKqfJqE8WHflK2+M2+jPG1HwrU6zHOtRsisbuKRtlufez28LTWXZq1lNWr23bUsQPl4DwlZwe1TgcbTKH6upUSnVXkQzZQ1u9Sb37rjnOZVxGbs9zfKrNXKt0dfiInUOeIiIAiIgCIiAIiIAiIgCIiAIiIAiIgCIiAIiIAiIgCIiAJq7UwnXUalG9s6st+4kaH4Gxm1E8aysM9TxqcYxe3auGZsPWDI66Ea2Pcyn0lPIyP3bwFXaWOp2VhQpOlSq5uBZWzKgPNmItbkLmXXe90OIYUwgbKVctiWpdshCrBBfgB4XvN3o1QJSanUcVK41ZxUNTMpY5eJ7NuHj48uZTXBXcqOhO2Xhc2C6xETqHOEREAREQBERAEREAREQBERAEREAREQBERAEREAREQBMdeuqKWdgqjiWIAHtJlW3v33pYQGmgFSt6t+ynvnv8AAa+ycR3l29iMW+bEVWI5KPIUfZQaSmVyTwi+FEpLL0R3jEb9bPQ5TiUJ+yGb8gZ9pb8YBjb6Qq+8HX8xOCbIfDrbMtVz76Ux8srn8ZK7TbCmm3Zro+U5O3TdC1tAwyKQPEGUu+aeNPwzR8NDGdf+Fw25suliauJxBanVyFQrgN216tGALJUAOXMVvb0Zh6Ltr0qT4g1Go4emuUHjeobuBdnYsQoBNh6x+OtuJ/5XU95/1Sg1wMwvw6xr+y+tpmrk/Elrs/8ASxxTrx+9D9AVN+8AP78Ed4SoR8wsz4LfPAVTlTFU83cxyH/atONmphAhCpXcd7VaaE/dFM2+Zlb2n1DHsdangxSoPmApH4zTG+TfT8Mqlw0Euv8Aw/UqsCLjUT7PzvuhvfisIQEcvT503JK+OXmp9k7du1vLRxiXQ5XA7VM+UviPWHiPwl8LVJ4e5nsplDXoTUREtKRERAEREAREQBERAEREAREQDnW8HSUadWpTwtA1VpNkqVSG6sMNCLrw9pMy7F6TEcgV6RT7SHMvxXiPheRmzNqV9n0amzWwb1mD1grqGZKnWsWQuQpW5Di4JuBaTeA6P6RwVGnVGTEKnaqJa+YktlccHte1+NhoRMubG/KzW1Wl5l+9y4YHHU6y56Tq696m/wAD3HwM2JzGpu3icK+YZiBwqUiwNvtAdofl4yUwO1MQRb6Q38NIkfHJ+c8+K5dJrBB0Z1iy71aoUFmIAGpJIAA7yTwlI3o3tYqaeGJUcDU4E/8AxjkPtH4cjNrE4ZqoGr1m8SCoPflACKfGwPjM2z90VLZ8R2uYQeT98+l7OHtlcrbbvLWsLuThCuvzTefoc72XuniMaboAlO+tV75fHKOLn8O8iXbZXRdgaetZWxDczUJCfCmthb3r+2XdFAAAFgNABwA7hPs01URgiFnESm+xGYbd7CUxlTC0FHctKmP5TV2nuhgq6kVMNT15qOrb+JLGTsS1xT6FPM+5zKhslMJSxeFplilNxlLWLWenTqWJAA0LkcOQlZ6Ot16GOrVuvzlaJzBVbKGLs4sxGthl5ES27XFXrcbfJbOuftEX+ppZcvYNuxlvqdQZodDzA18T1SlVAXrMzhyTmfLksi21zXv4TmUr/wBpL6/6bpN+Dn96HQMJu3g6YyphqI+4pJ9rEEn4zxjd1sFVFqmEoN4mklx7CBcfCTETp8q7GHmfc57tbopwzXbCs1BuSkmpTP8AF2h8DbwlSbZWJwVZesBpsD2HU3U+43P2HW3ETt8w4vCpVQpUUMp4gi4/z8ZRbw6mtNGX1cTKOktUVzd7esVAEr2R9AH4Ix5X9VvA6HkeQtMp+J3UNNiaPbT1DbMB3AnRh7dfbPVMPSUBKj0j6mhHwR1OUe7aUR4iyvy2r+z2dcJ61v8Aot0j9q7aoYcXrVAvcvFj7FGsp+P2niD2evc30AUIpPsKqG/GamD3Mr12zVb0lJuS3aqN8CdD4t8jLFxLnpWiPgqOs2NrdKRUnqKGnfUbX+FeHzkzujvx9Kq/Rq9FqFfLnVWBAdRxK5gD/ke6am8O6yYalQr4WiHahWSrUDa1KijQ694JByju0F9JgwONrbR2lha4wz0EwnWvUaoCGY1ENNaaZgCRzJtbsnwvKLmpYkyTUHHKX9nRIiJpMoiIgCIiAIia+0MT1dJ6h9FSeNhoOZ5DxgFWx20/7SwDMKRdWdRTYs5p9WMyG3kHnb/0Wtx1uCm4uJSEofV2HWZCrFglTsmrf+zmmx+sC5QLW0Ayi3G9p2HiRUoKwy6XTsHMnYJW6nmNL/gdRKoPXUsmtDfmN6Ck3KgnvIBmSJaVnwCfYiAIiIAiIgFC2x5zH+/T/b0JC9CfnsZ9z9dWTW2POY/36f7ehIXoT89jPufrqzmUevL7v3N8vQ/HsdXiInTMAiIgCeWQEWIBHjPUQDwlJR5KgewAT3EQCM3ixCph3uSCysq2BJzZSwNgDoLFj3BTNPdvGZ3qZ2zVLjXKVBRQui6cmc3H2h3zFvPXRnSi4uqh6r5XKuV6uqOyBxAym9zbVRzmtgaxp4lWe+dy1OqXcXLt1OQ01QZCchp3tY2B9WVOXmLUvKW2IiWlQiIgCIiAJDbzMxRKKHtVWZLAqCR1bHg3o3Azc7XHOTMg6iipjhxtTW+qgqWB9FuIt1i37yB6rSMtsEo75PGKH9upnKCwUhfqiboSud+t4KVNhb7R9YTLsV2WtWoueB6xQSnCpUqG6Aa5bZePpZuOkxYxR9Pp6i+UkNdrqAVvSt5Pb46m+h+PvGqKeLpVde2CGso49lFZm45buoI78p5GQ2efqS6Y+hORES0rEREAREQBERAKFtjzmP8Afp/t6EhehPz2M+5+urJrbHnMf79P9vQkL0J+exn3P11ZzKPXl937m+Xofj2OrxETpmAREQBERAERMGNrhELG/IC1sxJIVQt9LkkAe2AQ1F6jPiqoGcKrU0U5GRioJCqBrz7V+Ja3oiagpsMGxpghadQupSmKTuqqGLBH0BDlhrxCW5zd2ThQuBPbCGpSzM3khSaYW+ncANediec+7Ew61MPUTRVqFxkUserBRVKjMAbnV9R6cpxktyTGGq5kVrg3APZII1HIjiJlkRu3U+ramb5kepfQKCDVezKAdFNjpysRykvLU8orawxERPTwREQD4x0kLuz2xVxBUA1HBuARpkXsgHubMCeZBM2d4MV1dBjmCklVHayE3YXVW5NlzWPLjymxszDmnRp0zxVFU63GgtYHmBwkd5EuhGYz/wAYvlZNA4zLY1Dl6psvlGwvwPd4zY3jo3o5rAlGpsCQWC2dcxIGpXLe47rzXxi/26m2W7BSF+rvdCV6xut9EqbaePjJqot1Iva4Iv3eM8SzlHreMMx4CvnpJUtbOitbmMwBt+MzyG3YqfVtRJF6TZLBy5UADix145rdwsOIIEzJReURawxERPTwREQBERAKFtjzmP8Afp/t6EhehPz2M+5+urJrbHnMf79P9vQkL0J+exn3P11ZzKPXl937m+Xofj2OrxETpmAREQBERAEht5apypRAB6x1GoY3ysGyAjyWPfyAY8pMyEDGpjrBriiguA+gLioCpTvPZN+QUDmZGW2CUd8m/j1RcPUBHYFNgQuhyhDcL3aTW2BfK4a/WCoesJKtdsiFSCoAtkKDhyM3scWFJyozNkbKCLgnKbAjnczQ3bQLSKqLIGOQ5OrLCwJJTSxzlxw5Tx/MP4mHDHq8a6BQBVUPoGvddWYtwtdiLd5v6Rk5IXeIlDSr5soRgGuxUAO6Ak+sLBgR9q/KTKm4vPY6NoPoz7ERJERERAIPbNqmIo0O1a93Iy2IZKlqZB78huRwGnpSckLsu74qtVZfJApKSliArvcK/pAizG2moHEGTUjHuSl2K/jUH05NVvlvms2ZbFfqgfJAfU2Ouh75PyDxh/ti8cugYZhrUOXq2yWuQBe5vz4aazsR6iXQhKJFLGsvatUVSPJyqxNVyB6RvkY63sb98m5C7xKUNLEKoLU2OuQs1mUrluPJUkgE8jY8pNRHqg+jEREkREREAREQChbY85j/AH6f7ehIXoT89jPufrqya2x5zH+/T/b0JC9CfnsZ9z9dWcyj15fd+5vl6H49jq8RE6ZgEREAREQDxVqBVLMbAAknuAFyZFbu0ripVIYM7v2WKnKM7MFBXxc31JvpwAmfb+IKUCV4kql8pe2dgt8g8o62A7yJn2XQ6ujTTKq5VUFV0UG2tvjeR/kS/ietorejUBbJdHGb1eye18OMj92VApMVAUFycihgKfZUZQGAIvbPw9Ob+0yooVS4JXq3zAGxK5TcA8jaae718jhtXFQ9Y2YMGbIhBDAD0Cg4cj7Z4/mC+U2tq0A9FhdhYZgVALAr2gQCCCbjgeMxbCrZsPTFiCqhCCQSCoA4jQ6WN/Gb5kNsG6VK1DKFVWLqAhUAVHcix4NcAG44EsNLCev5gtiaiIkiImvtDECnSZy2WwOtibHgNBqdbaTYkNvJXFqdHm7obhspAWrTuV72uy2Hx5TyTwj2KyzLu3Ry4dSfT7dgzOBmsbBm1PefEmSk8UaQRQiiwUAAdwAsBPcJYWA3lkHiwfp1M21CkL2AQaZKdYxqciDaw8fGTkr+Mpr9PQki9r5sjFlIy2pCp5ID6mx1498sE8j1PZdDV2phusovT9YW4kA87EjWx4G3Ima27uKFTDI17mwDcdDbgSQCdCNefHnJOQew3WnWrYcC3azrdixyhKS2I5AXW3h4gw9GmFqiciIkiIiIgCIiAULbHnMf79P9vQkL0J+exn3P11ZNbY85j/fp/t6EhehPz2M+5+urOZR68vu/c3y9D8ex1eIidMwCIiAIiIBBbW+sxVGiGtlvUIu4tldGBFhZmIVxYnQEnWTsg9kMKuIrVhyIVbPmX1WJHouci6d2XgSZOSMddSUuxgxxYUnKC75Gyg8C2U2B+M0N3FtSIAOQMerJQIStgSSulu2XHDgB7Zu7SUGjUBbICjgt6oyntfDjNDdlQKbWAW7klAjIEOVRlCNqLgBvvw/mC+UmJBbRPV4ylVLAK/1Z1a+i1CBlAtlLMup4FR3ydkVvJRDUM3NWUjtFBYsFYOw4JYm/h7IlsI7krEwYLEipTWoODAG3G1xwvM8kREh2zvjRxyUlvwUrdxxB4h9CPAA+tIWn0jYZ/NU61T2Kv5Zr/hI3Z29nVNUf6LVZqjXNly37TEFuN27VvYFHKZ5X15xkvjRPsdEiUVukJh/oVX5n/gmu/SYw/wBCf+Mj/wCuS+Ir7nnw9nYseMYfTU7tAy9ZYlzl6txTtqFF7m/PhpJ+crr9ILGsuI+jEZFKBMw1DEZterv6I1Gg/PYPSxbjgn/1n/5zyN0NdT10T00OmSHx4dMVSdQbOOrawWx4t2yddALi3cw5ylHpeUccHU/jH/DNDa/SbSxFMIcJVBBzLfIy3ysoJFwbjNcHkQDykpWRa0Z4qZp6o64InPKPS1htA+GxS+JFC3t87f8ACXnZmPSvRp4incpURXS4scrAEXHLQyaknsVyhKO6NqIiSIiIiAULbHnMf79P9vQkL0J+exn3P11Zv7W2gnXY1SHuzrp1VY5MtKmnbISwvlzC17gg85qdEVLqsRiFzK5cA9gVbJlZz9YWRQCcwsPbOXS//d/f/ToST8D9+h1OIidQ54iIgCa206xSjUdfKVGYd1wpIvNDePeOjglRq2btsVUKLkkC9tSANPGVfbe9yYikEp4esVJBOamGUixHANa4JDDxUSqy6ENGy2FUpapFw2HQZKIDXzFnY5goY5nZgXC6ZrEXtJCUf/t6VAAwVYgC2pN/0mYqnSMw/wBCq/FiP9yRV9eNyTosb2LptNlFCqXF1FNywBsSuU3APLSaW7p7Dg6uHIdg/WBmyIQQ1hfslBw9E+2U6v0mvYgYNlJBAJckAnmV6vW3dNPA9I5oL1f0VnAJsc4FgTwNqYB1ubgcCO6PGg3ue+BZjY6nPLrcW/PUfETmp6WgOOCf/Wf9E8/976c8HU+Dqf5Sfiw7kPBn2LvuyXFE06l70iKYvlvYU0NuzpYEkA8xYyXnJ8B0lUVxFSsMLXyuNQopZidNWYuLgWNu7MRwAlj2X0mYSsxTJXpsBms6pqLgG2R27xxnkJxxjIlVLfBVH3RxGArsVXrcOSSrjylUnyag5Ed/A+HATODxa87j/HhOjzQxOxqDm7UxfvHZPxtx+MyXcFzy5ossjxGmGQWExK+t+c0doVh6w+cn23cQeS7D2gN/SaGK3VduFRfiCJmfB2LoWRujkpePIzZs2oBHlaa24i9uQld2m47x850KvuLWb+9p/wC1/SaFXowqP5WJVfZTLfmwntfC2J6o0/E1pbnItoVB3zzsvjOw0OhzDE3rYis/guSmD7dGPyMs2xtw9n4axpYZSw4NUvVa/eC5NvhN6pfLgzPiIp5OSbP3UxWNIWimWnoDWe4pgcyPXPgvxtxnc9i7OXD4alhlJK0qaUwTxIRQtz4m03AJ9ltdagsGe212MRESwqEExKjvrt3snA0DetUGVyv91Tbyix5OVNgOOt+QvCc1CLkyUYuTwiK2fWFSlicSOFeq7Ke9B2aZ/gCyC6N8aKW1q1EmwrLp4sAGH4I3zlorUBSwy0hpYTlu2a7YfGU8QhykEa9xBuD8wJx+HsfjN/vc6fInW0foqJDbsbw0sZSDoQHAHWJfVCfzU62PP23EmZ2k01lHLaaeGIiJ6eFV6Qt2Gx2HVabhatJ+sS/kscpUo3dcHj4Sn7NWrRApV6TU3HLv8RyI8QZ1qY69BXGV1DDuIBEzcRwyt66l1dzhoUjCYpe+3wMkK2IXL5QkpV3coHUAp7p/rea1bdy4sH+a/wA7zC+CsX1LvGiyrY6sPWHzlbxWULYHv4sSdTfiTfnLzidzqjcKifHN/SR1bo9rN/fUx8GMr+Ft7GmHEVrqcx2lUGuolcrOM1p2Y9EmY/WYo27lpC/zLH8pIbP6IdnoQ1Trqx+3Uyj5Uwuntm+qmSWpVZxEXsco2UhIyqCzHQKASx8ABqZf9xujurnbE4y9MFSqUgRn1ZTnc6hfJ4cddbWnStl7HoYdctCjTpDnkUAn2nifjN6WQo5XllNvEuSwkIiJoMoiIgCIiAIiIAiIgCIlZ29vvhcOXphutrLcdUgJOb1Xe2VPG5uO48J45Jas9jFyeESG823EweHes5XMAerQtlNRwLhF0JufAGcu2RtGstepiauEdhVc1PqhnAza6Xt+cw4WlVxlc4jEkvUP8KL6lMeio/HibmX3A7Op0kHZF/ZOTxPEqx8q2N9darWu5XtpbyU2FuqxC+8gH+/KPvE/Wiy9nxaw/nOh7Ye99T8z/Wc93nw1xcaGZqXF2GpLyG1udt44LEJWCLUUp1DnOdFZ0ZmGUG5GUHXx4XneMJiUqItSmyujC6spBUjvBE/LWAxrKbXl33T3kfCVBUS7UmP1tK+jfbS+gqDv58DyI6kLPDfLLYyWVeIuaO53SJEbF3kw2KJWjVBYDMUIZXAuBfKwBIuQLjTUSXmtNPVGFpp4YiInp4IiIAiIgCIiAIiIAiIgCIiAIiIAiIgCIkRvfRqPgMSlHN1ho1AoXyicp7K+J4D2zxnqWXg094d8sNhkazrVqjRaSMCxbkHtfIveT+JsJzfZeFetVavUtnqMXaygLc9y93495J1mHYGCHklcpGhBFiD3FeI9kvezdngLcKvwLJ+V7zj8RxLsfKdGFcaloZsFgQii6ox7zpb4WM84tz3H4Mf6ibFVmGna+BpkfMgGR2Jqt3H4gH8mmSWiwSgssiscCeR+f/OVvalC4OnzlkxTH/A/6pDYsX/y/wCchBtM1x2OdY5cr93sE2tn1ddST/j4za27hADf87/ykPRq25j4An9U7CfPAxvyyL3u5tt8JXXEIucWyVFsMzISCcjHg1wCORtY947JsreDDYgDqayMSL5bgVB71M9ofET874LEHvP5fhJjA4WpVrUlohjU6xCpUElDnFnNuAHEnwnldsq3yi2mNi5tmfoOIEToHMEREAREQBERAEREAREQBERAEREAREQBERANbFYKnU8tFY8iQLj2HiJhGy0AspZfYb/qvPsSEq4S3R6pNbMjMdQC31Jt32/kJCYtp8ic7iqYR2Rtok3uQ+JrGRlVrxE50UsnQjsYH3fp1vKZxf1Sv81Mntk9E2CYZmq4huds9ID8KYMRO3RFcpzL5y5izYDo82dSNxQzH/3HqOP4S2X8JZMJhKdNclNFRe5VCj5CImlRS2RmcpPdmeIiekRERAEREAREQBERAP/Z"/>
          <p:cNvSpPr>
            <a:spLocks noChangeAspect="1" noChangeArrowheads="1"/>
          </p:cNvSpPr>
          <p:nvPr/>
        </p:nvSpPr>
        <p:spPr bwMode="auto">
          <a:xfrm>
            <a:off x="116681" y="-192617"/>
            <a:ext cx="228600" cy="4064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a:extLst>
              <a:ext uri="{FF2B5EF4-FFF2-40B4-BE49-F238E27FC236}">
                <a16:creationId xmlns:a16="http://schemas.microsoft.com/office/drawing/2014/main" xmlns="" id="{4B1A07F1-6E91-C3C6-1764-64EB020DD397}"/>
              </a:ext>
            </a:extLst>
          </p:cNvPr>
          <p:cNvSpPr txBox="1"/>
          <p:nvPr/>
        </p:nvSpPr>
        <p:spPr>
          <a:xfrm>
            <a:off x="1119964" y="6400800"/>
            <a:ext cx="4366436" cy="1200329"/>
          </a:xfrm>
          <a:prstGeom prst="rect">
            <a:avLst/>
          </a:prstGeom>
          <a:noFill/>
        </p:spPr>
        <p:txBody>
          <a:bodyPr wrap="square" rtlCol="0">
            <a:spAutoFit/>
          </a:bodyPr>
          <a:lstStyle/>
          <a:p>
            <a:pPr algn="ctr"/>
            <a:r>
              <a:rPr lang="en-US" b="1" dirty="0" smtClean="0"/>
              <a:t>2025 CITIZENS’ </a:t>
            </a:r>
            <a:r>
              <a:rPr lang="en-US" b="1" dirty="0"/>
              <a:t>BUDGET</a:t>
            </a:r>
          </a:p>
          <a:p>
            <a:pPr algn="ctr"/>
            <a:r>
              <a:rPr lang="en-US" dirty="0"/>
              <a:t>BY </a:t>
            </a:r>
            <a:endParaRPr lang="en-US" dirty="0" smtClean="0"/>
          </a:p>
          <a:p>
            <a:pPr algn="ctr"/>
            <a:r>
              <a:rPr lang="en-US" dirty="0" smtClean="0"/>
              <a:t>Ministry of Budget and Economic Planning</a:t>
            </a:r>
          </a:p>
          <a:p>
            <a:pPr algn="ctr"/>
            <a:r>
              <a:rPr lang="en-US" dirty="0" smtClean="0"/>
              <a:t>GOMBE STATE</a:t>
            </a:r>
            <a:endParaRPr lang="en-US" dirty="0"/>
          </a:p>
        </p:txBody>
      </p:sp>
      <p:sp>
        <p:nvSpPr>
          <p:cNvPr id="11" name="TextBox 10">
            <a:extLst>
              <a:ext uri="{FF2B5EF4-FFF2-40B4-BE49-F238E27FC236}">
                <a16:creationId xmlns:a16="http://schemas.microsoft.com/office/drawing/2014/main" xmlns="" id="{3B3CA9AB-F27F-0CA5-F4FB-37C4AEF1B03F}"/>
              </a:ext>
            </a:extLst>
          </p:cNvPr>
          <p:cNvSpPr txBox="1"/>
          <p:nvPr/>
        </p:nvSpPr>
        <p:spPr>
          <a:xfrm>
            <a:off x="2667000" y="7814846"/>
            <a:ext cx="1441998" cy="338554"/>
          </a:xfrm>
          <a:prstGeom prst="rect">
            <a:avLst/>
          </a:prstGeom>
          <a:noFill/>
        </p:spPr>
        <p:txBody>
          <a:bodyPr wrap="none" rtlCol="0">
            <a:spAutoFit/>
          </a:bodyPr>
          <a:lstStyle/>
          <a:p>
            <a:r>
              <a:rPr lang="en-US" sz="1600" dirty="0" smtClean="0"/>
              <a:t>JANUARY, 2025</a:t>
            </a:r>
            <a:endParaRPr lang="en-US" sz="1600" dirty="0"/>
          </a:p>
        </p:txBody>
      </p:sp>
      <p:sp>
        <p:nvSpPr>
          <p:cNvPr id="12" name="Slide Number Placeholder 4"/>
          <p:cNvSpPr>
            <a:spLocks noGrp="1"/>
          </p:cNvSpPr>
          <p:nvPr>
            <p:ph type="sldNum" sz="quarter" idx="12"/>
          </p:nvPr>
        </p:nvSpPr>
        <p:spPr>
          <a:xfrm>
            <a:off x="3657600" y="11300179"/>
            <a:ext cx="1200150" cy="649111"/>
          </a:xfrm>
        </p:spPr>
        <p:txBody>
          <a:bodyPr/>
          <a:lstStyle/>
          <a:p>
            <a:fld id="{0F1454F9-C897-4627-A4BE-961C8932026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81000" y="152401"/>
          <a:ext cx="6019799" cy="4190999"/>
        </p:xfrm>
        <a:graphic>
          <a:graphicData uri="http://schemas.openxmlformats.org/drawingml/2006/table">
            <a:tbl>
              <a:tblPr/>
              <a:tblGrid>
                <a:gridCol w="110964"/>
                <a:gridCol w="4410820"/>
                <a:gridCol w="1498015"/>
              </a:tblGrid>
              <a:tr h="146601">
                <a:tc>
                  <a:txBody>
                    <a:bodyPr/>
                    <a:lstStyle/>
                    <a:p>
                      <a:pPr algn="l" fontAlgn="b"/>
                      <a:r>
                        <a:rPr lang="en-US" sz="9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660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900" b="1" i="0" u="none" strike="noStrike" dirty="0" smtClean="0">
                          <a:solidFill>
                            <a:srgbClr val="000000"/>
                          </a:solidFill>
                          <a:latin typeface="Calibri"/>
                        </a:rPr>
                        <a:t>Top MDAs with Recurrent Expenditure Allocations</a:t>
                      </a:r>
                      <a:endParaRPr lang="en-US" sz="9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r h="281609">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ctr"/>
                      <a:r>
                        <a:rPr lang="en-US" sz="900" b="1" i="0" u="none" strike="noStrike" dirty="0" smtClean="0">
                          <a:solidFill>
                            <a:srgbClr val="FFFFFF"/>
                          </a:solidFill>
                          <a:latin typeface="Calibri"/>
                        </a:rPr>
                        <a:t>MDA</a:t>
                      </a:r>
                      <a:endParaRPr lang="en-US" sz="9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l" fontAlgn="ctr"/>
                      <a:r>
                        <a:rPr lang="en-US" sz="900" b="1" i="0" u="none" strike="noStrike" dirty="0" smtClean="0">
                          <a:solidFill>
                            <a:srgbClr val="FFFFFF"/>
                          </a:solidFill>
                          <a:latin typeface="Calibri"/>
                        </a:rPr>
                        <a:t>                            2025 </a:t>
                      </a:r>
                      <a:r>
                        <a:rPr lang="en-US" sz="900" b="1" i="0" u="none" strike="noStrike" dirty="0">
                          <a:solidFill>
                            <a:srgbClr val="FFFFFF"/>
                          </a:solidFill>
                          <a:latin typeface="Calibri"/>
                        </a:rPr>
                        <a:t>Budget</a:t>
                      </a: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14660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ctr"/>
                      <a:r>
                        <a:rPr lang="en-US" sz="900" b="1" i="0" u="none" strike="noStrike" dirty="0" smtClean="0">
                          <a:solidFill>
                            <a:srgbClr val="000000"/>
                          </a:solidFill>
                          <a:latin typeface="Calibri"/>
                        </a:rPr>
                        <a:t>Expenditure Allocation</a:t>
                      </a:r>
                      <a:endParaRPr lang="en-US" sz="9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Finance and Economic Development</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43,419,150,000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Governor’s Office</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19,053,800,000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Health</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11,335,000,000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Higher Education</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8,344,730,000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Education</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7,998,940,000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Office of the Secretary to the State Government</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6,159,150,000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Gombe State House of Assembly</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6,122,400,000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Judicial Service Commission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2,713,670,000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Water Resources, Environment and Forest Resources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1,343,710,000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Works, Housing and Transport</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1,055,035,000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89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smtClean="0">
                          <a:solidFill>
                            <a:srgbClr val="000000"/>
                          </a:solidFill>
                          <a:latin typeface="Calibri"/>
                        </a:rPr>
                        <a:t>Others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b="0" i="0" u="none" strike="noStrike" dirty="0" smtClean="0">
                          <a:solidFill>
                            <a:srgbClr val="000000"/>
                          </a:solidFill>
                          <a:latin typeface="+mn-lt"/>
                        </a:rPr>
                        <a:t>8,459,130,000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786">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dirty="0" smtClean="0">
                          <a:solidFill>
                            <a:srgbClr val="000000"/>
                          </a:solidFill>
                          <a:latin typeface="Calibri"/>
                        </a:rPr>
                        <a:t>Total Expenditure</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p>
                    <a:p>
                      <a:pPr algn="l" fontAlgn="b"/>
                      <a:r>
                        <a:rPr lang="en-US" sz="900" b="0" i="0" u="none" strike="noStrike" dirty="0" smtClean="0">
                          <a:solidFill>
                            <a:srgbClr val="000000"/>
                          </a:solidFill>
                          <a:latin typeface="Calibri"/>
                        </a:rPr>
                        <a:t>   </a:t>
                      </a:r>
                      <a:r>
                        <a:rPr lang="en-US" sz="900" b="0" i="0" u="none" strike="noStrike" baseline="0" dirty="0" smtClean="0">
                          <a:solidFill>
                            <a:srgbClr val="000000"/>
                          </a:solidFill>
                          <a:latin typeface="Calibri"/>
                        </a:rPr>
                        <a:t>                       </a:t>
                      </a:r>
                      <a:r>
                        <a:rPr lang="en-US" sz="900" b="1" i="0" u="none" strike="noStrike" dirty="0" smtClean="0">
                          <a:solidFill>
                            <a:srgbClr val="000000"/>
                          </a:solidFill>
                          <a:latin typeface="Calibri"/>
                        </a:rPr>
                        <a:t>116,004,715,000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3" name="Table 2"/>
          <p:cNvGraphicFramePr>
            <a:graphicFrameLocks noGrp="1"/>
          </p:cNvGraphicFramePr>
          <p:nvPr/>
        </p:nvGraphicFramePr>
        <p:xfrm>
          <a:off x="381001" y="4648200"/>
          <a:ext cx="6019799" cy="4139213"/>
        </p:xfrm>
        <a:graphic>
          <a:graphicData uri="http://schemas.openxmlformats.org/drawingml/2006/table">
            <a:tbl>
              <a:tblPr/>
              <a:tblGrid>
                <a:gridCol w="110964"/>
                <a:gridCol w="4410820"/>
                <a:gridCol w="1498015"/>
              </a:tblGrid>
              <a:tr h="144417">
                <a:tc>
                  <a:txBody>
                    <a:bodyPr/>
                    <a:lstStyle/>
                    <a:p>
                      <a:pPr algn="l" fontAlgn="b"/>
                      <a:r>
                        <a:rPr lang="en-US" sz="9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9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2">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900" b="1" i="0" u="none" strike="noStrike" dirty="0" smtClean="0">
                          <a:solidFill>
                            <a:srgbClr val="000000"/>
                          </a:solidFill>
                          <a:latin typeface="Calibri"/>
                        </a:rPr>
                        <a:t>Top MDAs with Capital Expenditure Allocations</a:t>
                      </a:r>
                      <a:endParaRPr lang="en-US" sz="9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ctr"/>
                      <a:r>
                        <a:rPr lang="en-US" sz="900" b="1" i="0" u="none" strike="noStrike" dirty="0" smtClean="0">
                          <a:solidFill>
                            <a:srgbClr val="FFFFFF"/>
                          </a:solidFill>
                          <a:latin typeface="Calibri"/>
                        </a:rPr>
                        <a:t>MDA</a:t>
                      </a:r>
                      <a:endParaRPr lang="en-US" sz="900" b="1" i="0" u="none" strike="noStrike" dirty="0">
                        <a:solidFill>
                          <a:srgbClr val="FFFFFF"/>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l" fontAlgn="ctr"/>
                      <a:r>
                        <a:rPr lang="en-US" sz="900" b="1" i="0" u="none" strike="noStrike" dirty="0" smtClean="0">
                          <a:solidFill>
                            <a:srgbClr val="FFFFFF"/>
                          </a:solidFill>
                          <a:latin typeface="Calibri"/>
                        </a:rPr>
                        <a:t>                            2025 </a:t>
                      </a:r>
                      <a:r>
                        <a:rPr lang="en-US" sz="900" b="1" i="0" u="none" strike="noStrike" dirty="0">
                          <a:solidFill>
                            <a:srgbClr val="FFFFFF"/>
                          </a:solidFill>
                          <a:latin typeface="Calibri"/>
                        </a:rPr>
                        <a:t>Budget</a:t>
                      </a: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20029">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ctr" fontAlgn="ctr"/>
                      <a:r>
                        <a:rPr lang="en-US" sz="900" b="1" i="0" u="none" strike="noStrike" dirty="0" smtClean="0">
                          <a:solidFill>
                            <a:srgbClr val="000000"/>
                          </a:solidFill>
                          <a:latin typeface="Calibri"/>
                        </a:rPr>
                        <a:t>Expenditure Allocation</a:t>
                      </a:r>
                      <a:endParaRPr lang="en-US" sz="9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Works, Housing and Transport</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84,415,500,000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Water ,Environment and Forest Resources</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57,784,500,000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Education</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25,242,500,000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a:t>
                      </a:r>
                      <a:r>
                        <a:rPr lang="en-US" sz="900" baseline="0" dirty="0" smtClean="0"/>
                        <a:t> of Health</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21,456,185,000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Finance and Economic Development</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dirty="0" smtClean="0"/>
                        <a:t>14,055,000,000 </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r>
                        <a:rPr lang="en-US" sz="900" dirty="0" smtClean="0"/>
                        <a:t>Ministry of Higher Education</a:t>
                      </a:r>
                      <a:endParaRPr lang="en-US" sz="900" dirty="0"/>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900" dirty="0" smtClean="0"/>
                        <a:t>                             12,069,000,000</a:t>
                      </a:r>
                      <a:endParaRPr lang="en-US" sz="900" dirty="0"/>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Agriculture, Animal Husbandry and Cooperatives</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11,884,000,000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19">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Governors Office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5,019,500,000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19">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Trade, Industry and Tourism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dirty="0" smtClean="0"/>
                        <a:t>4,052,000,000</a:t>
                      </a:r>
                      <a:r>
                        <a:rPr lang="en-US" sz="900" b="0" i="0" u="none" strike="noStrike" dirty="0" smtClean="0">
                          <a:solidFill>
                            <a:srgbClr val="000000"/>
                          </a:solidFill>
                          <a:latin typeface="Calibri"/>
                        </a:rPr>
                        <a:t>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19">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dirty="0" smtClean="0"/>
                        <a:t>Ministry of Budget and Economic Planning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dirty="0" smtClean="0"/>
                        <a:t>                                 3,040,000,000</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371">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0" i="0" u="none" strike="noStrike" dirty="0" smtClean="0">
                          <a:solidFill>
                            <a:srgbClr val="000000"/>
                          </a:solidFill>
                          <a:latin typeface="Calibri"/>
                        </a:rPr>
                        <a:t>Others</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smtClean="0">
                          <a:solidFill>
                            <a:srgbClr val="000000"/>
                          </a:solidFill>
                          <a:latin typeface="+mn-lt"/>
                        </a:rPr>
                        <a:t>                             14,879,600,000 </a:t>
                      </a:r>
                      <a:endParaRPr lang="en-US" sz="9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19">
                <a:tc>
                  <a:txBody>
                    <a:bodyPr/>
                    <a:lstStyle/>
                    <a:p>
                      <a:pPr algn="l" fontAlgn="b"/>
                      <a:r>
                        <a:rPr lang="en-US" sz="9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900" b="1" i="0" u="none" strike="noStrike" dirty="0" smtClean="0">
                          <a:solidFill>
                            <a:srgbClr val="000000"/>
                          </a:solidFill>
                          <a:latin typeface="Calibri"/>
                        </a:rPr>
                        <a:t>Total Expenditure</a:t>
                      </a:r>
                      <a:endParaRPr lang="en-US" sz="9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latin typeface="Calibri"/>
                        </a:rPr>
                        <a:t>      </a:t>
                      </a:r>
                      <a:r>
                        <a:rPr lang="en-US" sz="900" b="0" i="0" u="none" strike="noStrike" dirty="0" smtClean="0">
                          <a:solidFill>
                            <a:srgbClr val="000000"/>
                          </a:solidFill>
                          <a:latin typeface="Calibri"/>
                        </a:rPr>
                        <a:t>                          </a:t>
                      </a:r>
                      <a:r>
                        <a:rPr lang="en-US" sz="900" b="1" i="0" u="none" strike="noStrike" dirty="0" smtClean="0">
                          <a:solidFill>
                            <a:srgbClr val="000000"/>
                          </a:solidFill>
                          <a:latin typeface="Calibri"/>
                        </a:rPr>
                        <a:t>253,897,785,000</a:t>
                      </a:r>
                      <a:endParaRPr lang="en-US" sz="9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C0FB553D-5D91-4082-9AAF-1B62732242B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396" y="152400"/>
            <a:ext cx="6362704" cy="461665"/>
          </a:xfrm>
          <a:prstGeom prst="rect">
            <a:avLst/>
          </a:prstGeom>
          <a:noFill/>
        </p:spPr>
        <p:txBody>
          <a:bodyPr wrap="none" rtlCol="0">
            <a:spAutoFit/>
          </a:bodyPr>
          <a:lstStyle/>
          <a:p>
            <a:r>
              <a:rPr lang="en-US" sz="2400" b="1" dirty="0"/>
              <a:t>Some Projects Suggested by  the Citizens in </a:t>
            </a:r>
            <a:r>
              <a:rPr lang="en-US" sz="2400" b="1" dirty="0" smtClean="0"/>
              <a:t>2025</a:t>
            </a:r>
            <a:endParaRPr lang="en-US" sz="2400" b="1" dirty="0"/>
          </a:p>
        </p:txBody>
      </p:sp>
      <p:graphicFrame>
        <p:nvGraphicFramePr>
          <p:cNvPr id="6" name="TextBox 2">
            <a:extLst>
              <a:ext uri="{FF2B5EF4-FFF2-40B4-BE49-F238E27FC236}">
                <a16:creationId xmlns="" xmlns:a16="http://schemas.microsoft.com/office/drawing/2014/main" id="{4969F078-F327-8BB3-E570-1D7B476E4E59}"/>
              </a:ext>
            </a:extLst>
          </p:cNvPr>
          <p:cNvGraphicFramePr/>
          <p:nvPr>
            <p:extLst>
              <p:ext uri="{D42A27DB-BD31-4B8C-83A1-F6EECF244321}">
                <p14:modId xmlns="" xmlns:p14="http://schemas.microsoft.com/office/powerpoint/2010/main" val="3258076043"/>
              </p:ext>
            </p:extLst>
          </p:nvPr>
        </p:nvGraphicFramePr>
        <p:xfrm>
          <a:off x="381000" y="685800"/>
          <a:ext cx="60960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0F1454F9-C897-4627-A4BE-961C8932026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6324599" cy="369332"/>
          </a:xfrm>
          <a:prstGeom prst="rect">
            <a:avLst/>
          </a:prstGeom>
          <a:noFill/>
        </p:spPr>
        <p:txBody>
          <a:bodyPr wrap="square" rtlCol="0">
            <a:spAutoFit/>
          </a:bodyPr>
          <a:lstStyle/>
          <a:p>
            <a:r>
              <a:rPr lang="en-US" b="1" dirty="0">
                <a:solidFill>
                  <a:srgbClr val="000000"/>
                </a:solidFill>
                <a:latin typeface="Tahoma" panose="020B0604030504040204" pitchFamily="34" charset="0"/>
              </a:rPr>
              <a:t>O</a:t>
            </a:r>
            <a:r>
              <a:rPr lang="en-US" b="1" i="0" dirty="0">
                <a:solidFill>
                  <a:srgbClr val="000000"/>
                </a:solidFill>
                <a:effectLst/>
                <a:latin typeface="Tahoma" panose="020B0604030504040204" pitchFamily="34" charset="0"/>
              </a:rPr>
              <a:t>pportunities for Public Participation in </a:t>
            </a:r>
            <a:r>
              <a:rPr lang="en-US" b="1" i="0" dirty="0" smtClean="0">
                <a:solidFill>
                  <a:srgbClr val="000000"/>
                </a:solidFill>
                <a:effectLst/>
                <a:latin typeface="Tahoma" panose="020B0604030504040204" pitchFamily="34" charset="0"/>
              </a:rPr>
              <a:t>2025 </a:t>
            </a:r>
            <a:r>
              <a:rPr lang="en-US" b="1" i="0" dirty="0">
                <a:solidFill>
                  <a:srgbClr val="000000"/>
                </a:solidFill>
                <a:effectLst/>
                <a:latin typeface="Tahoma" panose="020B0604030504040204" pitchFamily="34" charset="0"/>
              </a:rPr>
              <a:t>Budget</a:t>
            </a:r>
            <a:endParaRPr lang="en-US" b="1" dirty="0"/>
          </a:p>
        </p:txBody>
      </p:sp>
      <p:sp>
        <p:nvSpPr>
          <p:cNvPr id="4" name="TextBox 3"/>
          <p:cNvSpPr txBox="1"/>
          <p:nvPr/>
        </p:nvSpPr>
        <p:spPr>
          <a:xfrm>
            <a:off x="426899" y="872490"/>
            <a:ext cx="5897702" cy="7417415"/>
          </a:xfrm>
          <a:prstGeom prst="rect">
            <a:avLst/>
          </a:prstGeom>
          <a:noFill/>
        </p:spPr>
        <p:txBody>
          <a:bodyPr wrap="square" rtlCol="0">
            <a:spAutoFit/>
          </a:bodyPr>
          <a:lstStyle/>
          <a:p>
            <a:pPr algn="just"/>
            <a:r>
              <a:rPr lang="en-US" dirty="0" smtClean="0"/>
              <a:t>Citizens have opportunities to participate in the State Budget process in order to</a:t>
            </a:r>
            <a:r>
              <a:rPr lang="en-US" dirty="0"/>
              <a:t> </a:t>
            </a:r>
            <a:r>
              <a:rPr lang="en-US" dirty="0" smtClean="0"/>
              <a:t>ensure </a:t>
            </a:r>
            <a:r>
              <a:rPr lang="en-US" dirty="0"/>
              <a:t>that decision-making in public finance is done</a:t>
            </a:r>
            <a:r>
              <a:rPr lang="en-US" dirty="0" smtClean="0"/>
              <a:t> appropriately. This can be done through the following ways:</a:t>
            </a:r>
          </a:p>
          <a:p>
            <a:pPr algn="just"/>
            <a:endParaRPr lang="en-US" sz="800" dirty="0" smtClean="0"/>
          </a:p>
          <a:p>
            <a:pPr marL="342900" indent="-342900" algn="just">
              <a:buFontTx/>
              <a:buAutoNum type="arabicPeriod"/>
            </a:pPr>
            <a:r>
              <a:rPr lang="en-US" dirty="0" smtClean="0"/>
              <a:t>Meeting with MDAs by engaging them</a:t>
            </a:r>
            <a:r>
              <a:rPr lang="en-US" dirty="0" smtClean="0">
                <a:solidFill>
                  <a:srgbClr val="FF0000"/>
                </a:solidFill>
              </a:rPr>
              <a:t> </a:t>
            </a:r>
            <a:r>
              <a:rPr lang="en-US" dirty="0" smtClean="0"/>
              <a:t>to understand their budget </a:t>
            </a:r>
            <a:r>
              <a:rPr lang="en-US" dirty="0"/>
              <a:t>implementation process </a:t>
            </a:r>
            <a:r>
              <a:rPr lang="en-US" dirty="0" smtClean="0"/>
              <a:t>and </a:t>
            </a:r>
            <a:r>
              <a:rPr lang="en-US" dirty="0"/>
              <a:t>give in </a:t>
            </a:r>
            <a:r>
              <a:rPr lang="en-US" dirty="0" smtClean="0"/>
              <a:t>their inputs or contributions </a:t>
            </a:r>
            <a:r>
              <a:rPr lang="en-US" dirty="0"/>
              <a:t>to aid </a:t>
            </a:r>
            <a:r>
              <a:rPr lang="en-US" dirty="0" smtClean="0"/>
              <a:t>in periodic budget review.</a:t>
            </a:r>
          </a:p>
          <a:p>
            <a:pPr marL="342900" indent="-342900" algn="just">
              <a:buFontTx/>
              <a:buAutoNum type="arabicPeriod"/>
            </a:pPr>
            <a:r>
              <a:rPr lang="en-US" dirty="0" smtClean="0"/>
              <a:t>Engage </a:t>
            </a:r>
            <a:r>
              <a:rPr lang="en-US" dirty="0"/>
              <a:t>decision makers to determine best options </a:t>
            </a:r>
            <a:r>
              <a:rPr lang="en-US" dirty="0" smtClean="0"/>
              <a:t>in addressing Communities </a:t>
            </a:r>
            <a:r>
              <a:rPr lang="en-US" dirty="0"/>
              <a:t>needs and </a:t>
            </a:r>
            <a:r>
              <a:rPr lang="en-US" dirty="0" smtClean="0"/>
              <a:t>chat ways </a:t>
            </a:r>
            <a:r>
              <a:rPr lang="en-US" dirty="0"/>
              <a:t>of </a:t>
            </a:r>
            <a:r>
              <a:rPr lang="en-US" dirty="0" smtClean="0"/>
              <a:t>addressing </a:t>
            </a:r>
            <a:r>
              <a:rPr lang="en-US" dirty="0"/>
              <a:t>their </a:t>
            </a:r>
            <a:r>
              <a:rPr lang="en-US" dirty="0" smtClean="0"/>
              <a:t>concerns.</a:t>
            </a:r>
            <a:endParaRPr lang="en-US" dirty="0"/>
          </a:p>
          <a:p>
            <a:pPr marL="342900" indent="-342900" algn="just">
              <a:buFontTx/>
              <a:buAutoNum type="arabicPeriod"/>
            </a:pPr>
            <a:r>
              <a:rPr lang="en-US" dirty="0" smtClean="0"/>
              <a:t>Citizens </a:t>
            </a:r>
            <a:r>
              <a:rPr lang="en-US" dirty="0"/>
              <a:t>can request for information on </a:t>
            </a:r>
            <a:r>
              <a:rPr lang="en-US" dirty="0" smtClean="0"/>
              <a:t>projects awarded to contractors in </a:t>
            </a:r>
            <a:r>
              <a:rPr lang="en-US" dirty="0"/>
              <a:t>their communities in terms of cost, project description, location, standard, timeframe, etc. so that they can monitor and ensure that the right </a:t>
            </a:r>
            <a:r>
              <a:rPr lang="en-US" dirty="0" smtClean="0"/>
              <a:t>things are </a:t>
            </a:r>
            <a:r>
              <a:rPr lang="en-US" dirty="0"/>
              <a:t>done</a:t>
            </a:r>
            <a:r>
              <a:rPr lang="en-US" dirty="0" smtClean="0"/>
              <a:t>. Contract information can also be gathered from the Open Contracting Data Portal of the Gombe State Due Process Bureau.</a:t>
            </a:r>
          </a:p>
          <a:p>
            <a:pPr marL="342900" indent="-342900" algn="just">
              <a:buAutoNum type="arabicPeriod"/>
            </a:pPr>
            <a:r>
              <a:rPr lang="en-US" dirty="0" smtClean="0"/>
              <a:t>Citizens can submit feedback on projects executed in their communities to inform the </a:t>
            </a:r>
            <a:r>
              <a:rPr lang="en-US" dirty="0"/>
              <a:t>government on </a:t>
            </a:r>
            <a:r>
              <a:rPr lang="en-US" dirty="0" smtClean="0"/>
              <a:t>the pace </a:t>
            </a:r>
            <a:r>
              <a:rPr lang="en-US" dirty="0"/>
              <a:t>of the projects in their communities </a:t>
            </a:r>
            <a:r>
              <a:rPr lang="en-US" dirty="0" smtClean="0"/>
              <a:t>and any gaps observed.</a:t>
            </a:r>
          </a:p>
          <a:p>
            <a:pPr marL="342900" indent="-342900" algn="just">
              <a:buAutoNum type="arabicPeriod"/>
            </a:pPr>
            <a:r>
              <a:rPr lang="en-US" dirty="0" smtClean="0"/>
              <a:t>Citizens can participate in the Citizens Accountability Report (CAR) presentation meetings at the zonal levels.</a:t>
            </a:r>
            <a:endParaRPr lang="en-US" dirty="0"/>
          </a:p>
          <a:p>
            <a:pPr marL="342900" indent="-342900" algn="just">
              <a:buFontTx/>
              <a:buAutoNum type="arabicPeriod"/>
            </a:pPr>
            <a:r>
              <a:rPr lang="en-US" dirty="0" smtClean="0"/>
              <a:t>Citizens can attend Budget </a:t>
            </a:r>
            <a:r>
              <a:rPr lang="en-US" dirty="0"/>
              <a:t>R</a:t>
            </a:r>
            <a:r>
              <a:rPr lang="en-US" dirty="0" smtClean="0"/>
              <a:t>eview meetings at the State House of Assembly.</a:t>
            </a:r>
          </a:p>
          <a:p>
            <a:pPr algn="just"/>
            <a:endParaRPr lang="en-US" dirty="0"/>
          </a:p>
        </p:txBody>
      </p:sp>
      <p:sp>
        <p:nvSpPr>
          <p:cNvPr id="3" name="Slide Number Placeholder 2"/>
          <p:cNvSpPr>
            <a:spLocks noGrp="1"/>
          </p:cNvSpPr>
          <p:nvPr>
            <p:ph type="sldNum" sz="quarter" idx="12"/>
          </p:nvPr>
        </p:nvSpPr>
        <p:spPr/>
        <p:txBody>
          <a:bodyPr/>
          <a:lstStyle/>
          <a:p>
            <a:fld id="{0F1454F9-C897-4627-A4BE-961C8932026F}" type="slidenum">
              <a:rPr lang="en-US" smtClean="0"/>
              <a:pPr/>
              <a:t>12</a:t>
            </a:fld>
            <a:endParaRPr lang="en-US"/>
          </a:p>
        </p:txBody>
      </p:sp>
    </p:spTree>
    <p:extLst>
      <p:ext uri="{BB962C8B-B14F-4D97-AF65-F5344CB8AC3E}">
        <p14:creationId xmlns="" xmlns:p14="http://schemas.microsoft.com/office/powerpoint/2010/main" val="2732798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685800"/>
            <a:ext cx="5334000" cy="6740307"/>
          </a:xfrm>
          <a:prstGeom prst="rect">
            <a:avLst/>
          </a:prstGeom>
          <a:noFill/>
        </p:spPr>
        <p:txBody>
          <a:bodyPr wrap="square" rtlCol="0">
            <a:spAutoFit/>
          </a:bodyPr>
          <a:lstStyle/>
          <a:p>
            <a:r>
              <a:rPr lang="en-US" dirty="0"/>
              <a:t>For more Information &amp; Enquiry, contact</a:t>
            </a:r>
          </a:p>
          <a:p>
            <a:r>
              <a:rPr lang="en-US" b="1" dirty="0" err="1"/>
              <a:t>Salihu</a:t>
            </a:r>
            <a:r>
              <a:rPr lang="en-US" b="1" dirty="0"/>
              <a:t> Baba Alkali</a:t>
            </a:r>
            <a:r>
              <a:rPr lang="en-US" dirty="0"/>
              <a:t> </a:t>
            </a:r>
          </a:p>
          <a:p>
            <a:r>
              <a:rPr lang="en-US" dirty="0"/>
              <a:t>Hon. Commissioner, Ministry of Budget &amp; Economic Planning</a:t>
            </a:r>
          </a:p>
          <a:p>
            <a:r>
              <a:rPr lang="en-US" dirty="0"/>
              <a:t>08065175711</a:t>
            </a:r>
          </a:p>
          <a:p>
            <a:r>
              <a:rPr lang="en-US" u="sng" dirty="0">
                <a:hlinkClick r:id="rId2"/>
              </a:rPr>
              <a:t>sbalakali@yahoo.co.uk</a:t>
            </a:r>
            <a:endParaRPr lang="en-US" dirty="0"/>
          </a:p>
          <a:p>
            <a:r>
              <a:rPr lang="en-US" dirty="0"/>
              <a:t> </a:t>
            </a:r>
          </a:p>
          <a:p>
            <a:r>
              <a:rPr lang="en-US" b="1" dirty="0"/>
              <a:t>Muhammad </a:t>
            </a:r>
            <a:r>
              <a:rPr lang="en-US" b="1" dirty="0" err="1"/>
              <a:t>Gambo</a:t>
            </a:r>
            <a:r>
              <a:rPr lang="en-US" b="1" dirty="0"/>
              <a:t> </a:t>
            </a:r>
            <a:r>
              <a:rPr lang="en-US" b="1" dirty="0" err="1"/>
              <a:t>Magaji</a:t>
            </a:r>
            <a:endParaRPr lang="en-US" b="1" dirty="0"/>
          </a:p>
          <a:p>
            <a:r>
              <a:rPr lang="en-US" dirty="0"/>
              <a:t>Hon. Commissioner, Ministry of Finance</a:t>
            </a:r>
          </a:p>
          <a:p>
            <a:r>
              <a:rPr lang="en-US" dirty="0"/>
              <a:t>08033139948</a:t>
            </a:r>
          </a:p>
          <a:p>
            <a:r>
              <a:rPr lang="en-US" dirty="0">
                <a:hlinkClick r:id="rId3"/>
              </a:rPr>
              <a:t>mgm262@yahoo.com</a:t>
            </a:r>
            <a:endParaRPr lang="en-US" dirty="0"/>
          </a:p>
          <a:p>
            <a:endParaRPr lang="en-US" dirty="0"/>
          </a:p>
          <a:p>
            <a:r>
              <a:rPr lang="en-US" b="1" dirty="0" err="1"/>
              <a:t>Jalo</a:t>
            </a:r>
            <a:r>
              <a:rPr lang="en-US" b="1" dirty="0"/>
              <a:t> Ibrahim </a:t>
            </a:r>
            <a:r>
              <a:rPr lang="en-US" b="1" dirty="0" smtClean="0"/>
              <a:t>Ali, </a:t>
            </a:r>
            <a:r>
              <a:rPr lang="en-US" b="1" dirty="0" err="1" smtClean="0"/>
              <a:t>mni</a:t>
            </a:r>
            <a:r>
              <a:rPr lang="en-US" dirty="0" smtClean="0"/>
              <a:t> </a:t>
            </a:r>
            <a:endParaRPr lang="en-US" dirty="0"/>
          </a:p>
          <a:p>
            <a:r>
              <a:rPr lang="en-US" dirty="0"/>
              <a:t>Permanent Secretary, Ministry of Budget &amp; Economic Planning</a:t>
            </a:r>
          </a:p>
          <a:p>
            <a:r>
              <a:rPr lang="en-US" dirty="0"/>
              <a:t>08034140577</a:t>
            </a:r>
          </a:p>
          <a:p>
            <a:r>
              <a:rPr lang="en-US" u="sng" dirty="0">
                <a:hlinkClick r:id="rId4"/>
              </a:rPr>
              <a:t>Jaloali45@gmail.com</a:t>
            </a:r>
            <a:endParaRPr lang="en-US" dirty="0"/>
          </a:p>
          <a:p>
            <a:endParaRPr lang="en-US" dirty="0"/>
          </a:p>
          <a:p>
            <a:r>
              <a:rPr lang="en-US" b="1" dirty="0" err="1"/>
              <a:t>Kabiru</a:t>
            </a:r>
            <a:r>
              <a:rPr lang="en-US" b="1" dirty="0"/>
              <a:t> </a:t>
            </a:r>
            <a:r>
              <a:rPr lang="en-US" b="1" dirty="0" err="1"/>
              <a:t>Tsoho</a:t>
            </a:r>
            <a:r>
              <a:rPr lang="en-US" dirty="0"/>
              <a:t> </a:t>
            </a:r>
          </a:p>
          <a:p>
            <a:r>
              <a:rPr lang="en-US" dirty="0" smtClean="0"/>
              <a:t>Director General, Debt Management Agency and (</a:t>
            </a:r>
            <a:r>
              <a:rPr lang="en-US" sz="1600" dirty="0"/>
              <a:t>Focal Point </a:t>
            </a:r>
            <a:r>
              <a:rPr lang="en-US" sz="1600" dirty="0" smtClean="0"/>
              <a:t>SABER</a:t>
            </a:r>
            <a:r>
              <a:rPr lang="en-US" sz="1600" dirty="0"/>
              <a:t>)</a:t>
            </a:r>
            <a:r>
              <a:rPr lang="en-US" dirty="0" smtClean="0"/>
              <a:t> </a:t>
            </a:r>
            <a:endParaRPr lang="en-US" dirty="0"/>
          </a:p>
          <a:p>
            <a:r>
              <a:rPr lang="en-US" dirty="0"/>
              <a:t>08035885655</a:t>
            </a:r>
          </a:p>
          <a:p>
            <a:r>
              <a:rPr lang="en-US" u="sng" dirty="0">
                <a:hlinkClick r:id="rId5"/>
              </a:rPr>
              <a:t>Kabirutsoho38@gmail.com</a:t>
            </a:r>
            <a:r>
              <a:rPr lang="en-US" dirty="0"/>
              <a:t> </a:t>
            </a:r>
          </a:p>
          <a:p>
            <a:endParaRPr lang="en-US" dirty="0"/>
          </a:p>
        </p:txBody>
      </p:sp>
      <p:sp>
        <p:nvSpPr>
          <p:cNvPr id="2" name="Slide Number Placeholder 1"/>
          <p:cNvSpPr>
            <a:spLocks noGrp="1"/>
          </p:cNvSpPr>
          <p:nvPr>
            <p:ph type="sldNum" sz="quarter" idx="12"/>
          </p:nvPr>
        </p:nvSpPr>
        <p:spPr/>
        <p:txBody>
          <a:bodyPr/>
          <a:lstStyle/>
          <a:p>
            <a:fld id="{0F1454F9-C897-4627-A4BE-961C8932026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360294" y="4013537"/>
            <a:ext cx="4583306" cy="1015663"/>
          </a:xfrm>
          <a:prstGeom prst="rect">
            <a:avLst/>
          </a:prstGeom>
          <a:noFill/>
        </p:spPr>
        <p:txBody>
          <a:bodyPr wrap="none" rtlCol="0">
            <a:spAutoFit/>
          </a:bodyPr>
          <a:lstStyle/>
          <a:p>
            <a:r>
              <a:rPr lang="en-US" sz="6000" b="1" dirty="0"/>
              <a:t>BUDGET </a:t>
            </a:r>
            <a:r>
              <a:rPr lang="en-US" sz="6000" b="1" dirty="0" smtClean="0"/>
              <a:t>2025</a:t>
            </a:r>
            <a:endParaRPr lang="en-US" sz="6000" b="1" dirty="0"/>
          </a:p>
        </p:txBody>
      </p:sp>
      <p:sp>
        <p:nvSpPr>
          <p:cNvPr id="14" name="TextBox 13"/>
          <p:cNvSpPr txBox="1"/>
          <p:nvPr/>
        </p:nvSpPr>
        <p:spPr>
          <a:xfrm>
            <a:off x="1412394" y="4705290"/>
            <a:ext cx="4783745" cy="400110"/>
          </a:xfrm>
          <a:prstGeom prst="rect">
            <a:avLst/>
          </a:prstGeom>
          <a:noFill/>
        </p:spPr>
        <p:txBody>
          <a:bodyPr wrap="none" rtlCol="0">
            <a:spAutoFit/>
          </a:bodyPr>
          <a:lstStyle/>
          <a:p>
            <a:r>
              <a:rPr lang="en-US" sz="2000" dirty="0"/>
              <a:t>BUDGET OF </a:t>
            </a:r>
            <a:r>
              <a:rPr lang="en-US" sz="2000" dirty="0" smtClean="0"/>
              <a:t>COMMITMENT AND RESILIENCE</a:t>
            </a:r>
            <a:endParaRPr lang="en-US" sz="2000" dirty="0"/>
          </a:p>
        </p:txBody>
      </p:sp>
      <p:pic>
        <p:nvPicPr>
          <p:cNvPr id="15" name="Picture 2"/>
          <p:cNvPicPr>
            <a:picLocks noChangeAspect="1" noChangeArrowheads="1"/>
          </p:cNvPicPr>
          <p:nvPr/>
        </p:nvPicPr>
        <p:blipFill>
          <a:blip r:embed="rId2" cstate="print"/>
          <a:srcRect/>
          <a:stretch>
            <a:fillRect/>
          </a:stretch>
        </p:blipFill>
        <p:spPr bwMode="auto">
          <a:xfrm>
            <a:off x="2743200" y="2662535"/>
            <a:ext cx="1295400" cy="1219199"/>
          </a:xfrm>
          <a:prstGeom prst="rect">
            <a:avLst/>
          </a:prstGeom>
          <a:noFill/>
          <a:ln w="9525" algn="in">
            <a:noFill/>
            <a:miter lim="800000"/>
            <a:headEnd/>
            <a:tailEnd/>
          </a:ln>
          <a:effectLst/>
        </p:spPr>
      </p:pic>
      <p:sp>
        <p:nvSpPr>
          <p:cNvPr id="16" name="TextBox 15"/>
          <p:cNvSpPr txBox="1"/>
          <p:nvPr/>
        </p:nvSpPr>
        <p:spPr>
          <a:xfrm>
            <a:off x="1219200" y="3854678"/>
            <a:ext cx="2514600" cy="523220"/>
          </a:xfrm>
          <a:prstGeom prst="rect">
            <a:avLst/>
          </a:prstGeom>
          <a:noFill/>
        </p:spPr>
        <p:txBody>
          <a:bodyPr wrap="square" rtlCol="0">
            <a:spAutoFit/>
          </a:bodyPr>
          <a:lstStyle/>
          <a:p>
            <a:r>
              <a:rPr lang="en-US" sz="2800" dirty="0"/>
              <a:t> </a:t>
            </a:r>
            <a:r>
              <a:rPr lang="en-US" sz="2800" dirty="0" smtClean="0"/>
              <a:t> GOMBE </a:t>
            </a:r>
            <a:r>
              <a:rPr lang="en-US" sz="2800" dirty="0"/>
              <a:t>STATE</a:t>
            </a:r>
          </a:p>
        </p:txBody>
      </p:sp>
      <p:sp>
        <p:nvSpPr>
          <p:cNvPr id="2" name="Slide Number Placeholder 1"/>
          <p:cNvSpPr>
            <a:spLocks noGrp="1"/>
          </p:cNvSpPr>
          <p:nvPr>
            <p:ph type="sldNum" sz="quarter" idx="12"/>
          </p:nvPr>
        </p:nvSpPr>
        <p:spPr/>
        <p:txBody>
          <a:bodyPr/>
          <a:lstStyle/>
          <a:p>
            <a:fld id="{0F1454F9-C897-4627-A4BE-961C8932026F}" type="slidenum">
              <a:rPr lang="en-US" smtClean="0"/>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0522" y="1219200"/>
            <a:ext cx="6096000" cy="4247317"/>
          </a:xfrm>
          <a:prstGeom prst="rect">
            <a:avLst/>
          </a:prstGeom>
          <a:noFill/>
        </p:spPr>
        <p:txBody>
          <a:bodyPr wrap="square" rtlCol="0">
            <a:spAutoFit/>
          </a:bodyPr>
          <a:lstStyle/>
          <a:p>
            <a:pPr algn="just"/>
            <a:r>
              <a:rPr lang="en-US" dirty="0"/>
              <a:t>In its effort to create awareness to the people of Gombe State </a:t>
            </a:r>
            <a:r>
              <a:rPr lang="en-US" dirty="0" smtClean="0"/>
              <a:t> </a:t>
            </a:r>
            <a:r>
              <a:rPr lang="en-US" dirty="0"/>
              <a:t>on the </a:t>
            </a:r>
            <a:r>
              <a:rPr lang="en-US" dirty="0" smtClean="0"/>
              <a:t>2025 </a:t>
            </a:r>
            <a:r>
              <a:rPr lang="en-US" dirty="0"/>
              <a:t>Budget, the Ministry of Budget and Economic Planning has published this summary document to </a:t>
            </a:r>
            <a:r>
              <a:rPr lang="en-US" dirty="0" smtClean="0"/>
              <a:t>enlighten </a:t>
            </a:r>
            <a:r>
              <a:rPr lang="en-US" dirty="0"/>
              <a:t>the public on the </a:t>
            </a:r>
            <a:r>
              <a:rPr lang="en-US" dirty="0" smtClean="0"/>
              <a:t>State </a:t>
            </a:r>
            <a:r>
              <a:rPr lang="en-US" dirty="0"/>
              <a:t>annual budget. It provides information on the </a:t>
            </a:r>
            <a:r>
              <a:rPr lang="en-US" dirty="0" smtClean="0"/>
              <a:t>budget, </a:t>
            </a:r>
            <a:r>
              <a:rPr lang="en-US" dirty="0"/>
              <a:t>especially o</a:t>
            </a:r>
            <a:r>
              <a:rPr lang="en-US" dirty="0" smtClean="0"/>
              <a:t>n </a:t>
            </a:r>
            <a:r>
              <a:rPr lang="en-US" dirty="0"/>
              <a:t>the areas of expected income, its sources and </a:t>
            </a:r>
            <a:r>
              <a:rPr lang="en-US" dirty="0" smtClean="0"/>
              <a:t>expenditure </a:t>
            </a:r>
            <a:r>
              <a:rPr lang="en-US" dirty="0"/>
              <a:t>which are key to the public.</a:t>
            </a:r>
          </a:p>
          <a:p>
            <a:pPr algn="just"/>
            <a:endParaRPr lang="en-US" dirty="0"/>
          </a:p>
          <a:p>
            <a:pPr algn="just"/>
            <a:r>
              <a:rPr lang="en-US" dirty="0"/>
              <a:t>The aim of this publication is to provide an </a:t>
            </a:r>
            <a:r>
              <a:rPr lang="en-US" dirty="0" smtClean="0"/>
              <a:t>insight </a:t>
            </a:r>
            <a:r>
              <a:rPr lang="en-US" dirty="0"/>
              <a:t>to the public </a:t>
            </a:r>
            <a:r>
              <a:rPr lang="en-US" dirty="0" smtClean="0"/>
              <a:t>on Government utilization </a:t>
            </a:r>
            <a:r>
              <a:rPr lang="en-US" dirty="0"/>
              <a:t>of public </a:t>
            </a:r>
            <a:r>
              <a:rPr lang="en-US" dirty="0" smtClean="0"/>
              <a:t>finances</a:t>
            </a:r>
            <a:r>
              <a:rPr lang="en-US" dirty="0" smtClean="0">
                <a:solidFill>
                  <a:srgbClr val="FF0000"/>
                </a:solidFill>
              </a:rPr>
              <a:t> </a:t>
            </a:r>
            <a:r>
              <a:rPr lang="en-US" dirty="0" smtClean="0"/>
              <a:t>for the year.</a:t>
            </a:r>
            <a:endParaRPr lang="en-US" dirty="0"/>
          </a:p>
          <a:p>
            <a:pPr algn="just"/>
            <a:endParaRPr lang="en-US" dirty="0"/>
          </a:p>
          <a:p>
            <a:pPr algn="just"/>
            <a:r>
              <a:rPr lang="en-US" dirty="0"/>
              <a:t>The </a:t>
            </a:r>
            <a:r>
              <a:rPr lang="en-US" dirty="0" smtClean="0"/>
              <a:t>2025 </a:t>
            </a:r>
            <a:r>
              <a:rPr lang="en-US" dirty="0"/>
              <a:t>Budget </a:t>
            </a:r>
            <a:r>
              <a:rPr lang="en-US" dirty="0" smtClean="0"/>
              <a:t>is </a:t>
            </a:r>
            <a:r>
              <a:rPr lang="en-US" dirty="0"/>
              <a:t>tagged </a:t>
            </a:r>
            <a:r>
              <a:rPr lang="en-US" b="1" dirty="0"/>
              <a:t>“Budget of </a:t>
            </a:r>
            <a:r>
              <a:rPr lang="en-US" b="1" dirty="0" smtClean="0"/>
              <a:t>Commitment </a:t>
            </a:r>
            <a:r>
              <a:rPr lang="en-US" b="1" dirty="0"/>
              <a:t>and </a:t>
            </a:r>
            <a:r>
              <a:rPr lang="en-US" b="1" dirty="0" smtClean="0"/>
              <a:t>Resilience” </a:t>
            </a:r>
            <a:r>
              <a:rPr lang="en-US" dirty="0"/>
              <a:t>which was meant to </a:t>
            </a:r>
            <a:r>
              <a:rPr lang="en-US" dirty="0" smtClean="0"/>
              <a:t>show continuity in the government commitment in serving the interest of the good people of Gombe State.</a:t>
            </a:r>
            <a:endParaRPr lang="en-US" dirty="0"/>
          </a:p>
          <a:p>
            <a:pPr algn="just"/>
            <a:endParaRPr lang="en-US" dirty="0"/>
          </a:p>
        </p:txBody>
      </p:sp>
      <p:sp>
        <p:nvSpPr>
          <p:cNvPr id="7" name="TextBox 6">
            <a:extLst>
              <a:ext uri="{FF2B5EF4-FFF2-40B4-BE49-F238E27FC236}">
                <a16:creationId xmlns:a16="http://schemas.microsoft.com/office/drawing/2014/main" xmlns="" id="{11BD8797-FABC-FBCA-AC01-B84C0912829D}"/>
              </a:ext>
            </a:extLst>
          </p:cNvPr>
          <p:cNvSpPr txBox="1"/>
          <p:nvPr/>
        </p:nvSpPr>
        <p:spPr>
          <a:xfrm>
            <a:off x="2479823" y="717471"/>
            <a:ext cx="2057399" cy="523220"/>
          </a:xfrm>
          <a:prstGeom prst="rect">
            <a:avLst/>
          </a:prstGeom>
          <a:noFill/>
        </p:spPr>
        <p:txBody>
          <a:bodyPr wrap="square">
            <a:spAutoFit/>
          </a:bodyPr>
          <a:lstStyle/>
          <a:p>
            <a:r>
              <a:rPr lang="en-US" sz="2800" b="1" dirty="0"/>
              <a:t>Introduction</a:t>
            </a:r>
            <a:endParaRPr lang="en-US" sz="2800" dirty="0"/>
          </a:p>
        </p:txBody>
      </p:sp>
      <p:sp>
        <p:nvSpPr>
          <p:cNvPr id="2" name="Slide Number Placeholder 1"/>
          <p:cNvSpPr>
            <a:spLocks noGrp="1"/>
          </p:cNvSpPr>
          <p:nvPr>
            <p:ph type="sldNum" sz="quarter" idx="12"/>
          </p:nvPr>
        </p:nvSpPr>
        <p:spPr/>
        <p:txBody>
          <a:bodyPr/>
          <a:lstStyle/>
          <a:p>
            <a:fld id="{0F1454F9-C897-4627-A4BE-961C8932026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228600" y="152400"/>
            <a:ext cx="6248400" cy="523220"/>
          </a:xfrm>
          <a:prstGeom prst="rect">
            <a:avLst/>
          </a:prstGeom>
          <a:noFill/>
        </p:spPr>
        <p:txBody>
          <a:bodyPr wrap="square">
            <a:spAutoFit/>
          </a:bodyPr>
          <a:lstStyle/>
          <a:p>
            <a:pPr algn="ctr"/>
            <a:r>
              <a:rPr lang="en-US" sz="2800" b="1" dirty="0"/>
              <a:t>Definition of </a:t>
            </a:r>
            <a:r>
              <a:rPr lang="en-US" sz="2800" b="1" dirty="0" smtClean="0"/>
              <a:t>some Budget </a:t>
            </a:r>
            <a:r>
              <a:rPr lang="en-US" sz="2800" b="1" dirty="0"/>
              <a:t>Terminologies</a:t>
            </a:r>
            <a:endParaRPr lang="en-US" sz="2800" dirty="0"/>
          </a:p>
        </p:txBody>
      </p:sp>
      <p:sp>
        <p:nvSpPr>
          <p:cNvPr id="6" name="TextBox 5">
            <a:extLst>
              <a:ext uri="{FF2B5EF4-FFF2-40B4-BE49-F238E27FC236}">
                <a16:creationId xmlns:a16="http://schemas.microsoft.com/office/drawing/2014/main" xmlns="" id="{D982A437-CC31-212B-C95A-F66B8C3764F1}"/>
              </a:ext>
            </a:extLst>
          </p:cNvPr>
          <p:cNvSpPr txBox="1"/>
          <p:nvPr/>
        </p:nvSpPr>
        <p:spPr>
          <a:xfrm>
            <a:off x="114300" y="674430"/>
            <a:ext cx="6705600" cy="7478970"/>
          </a:xfrm>
          <a:prstGeom prst="rect">
            <a:avLst/>
          </a:prstGeom>
          <a:noFill/>
        </p:spPr>
        <p:txBody>
          <a:bodyPr wrap="square">
            <a:spAutoFit/>
          </a:bodyPr>
          <a:lstStyle/>
          <a:p>
            <a:pPr algn="just"/>
            <a:r>
              <a:rPr lang="en-US" sz="1500" b="1" dirty="0"/>
              <a:t>Citizens </a:t>
            </a:r>
            <a:r>
              <a:rPr lang="en-US" sz="1500" b="1" dirty="0" smtClean="0"/>
              <a:t>Budget: </a:t>
            </a:r>
            <a:r>
              <a:rPr lang="en-US" sz="1500" dirty="0" smtClean="0"/>
              <a:t>this</a:t>
            </a:r>
            <a:r>
              <a:rPr lang="en-US" sz="1500" b="1" dirty="0" smtClean="0"/>
              <a:t> </a:t>
            </a:r>
            <a:r>
              <a:rPr lang="en-US" sz="1500" dirty="0"/>
              <a:t>is a document developed by the </a:t>
            </a:r>
            <a:r>
              <a:rPr lang="en-US" sz="1500" dirty="0" smtClean="0"/>
              <a:t>Government mainly </a:t>
            </a:r>
            <a:r>
              <a:rPr lang="en-US" sz="1500" dirty="0"/>
              <a:t>for </a:t>
            </a:r>
            <a:r>
              <a:rPr lang="en-US" sz="1500" dirty="0" smtClean="0"/>
              <a:t>the understanding of general </a:t>
            </a:r>
            <a:r>
              <a:rPr lang="en-US" sz="1500" dirty="0"/>
              <a:t>public, and it presents the budget in a simpler, less technical format, to </a:t>
            </a:r>
            <a:r>
              <a:rPr lang="en-US" sz="1500" dirty="0" smtClean="0"/>
              <a:t>ensure </a:t>
            </a:r>
            <a:r>
              <a:rPr lang="en-US" sz="1500" dirty="0"/>
              <a:t>a better understanding of how public finances are </a:t>
            </a:r>
            <a:r>
              <a:rPr lang="en-US" sz="1500" dirty="0" smtClean="0"/>
              <a:t>managed.</a:t>
            </a:r>
          </a:p>
          <a:p>
            <a:pPr algn="just"/>
            <a:r>
              <a:rPr lang="en-US" sz="1500" dirty="0" smtClean="0"/>
              <a:t>The document is </a:t>
            </a:r>
            <a:r>
              <a:rPr lang="en-US" sz="1500" dirty="0"/>
              <a:t>written in </a:t>
            </a:r>
            <a:r>
              <a:rPr lang="en-US" sz="1500" dirty="0" smtClean="0"/>
              <a:t>simple </a:t>
            </a:r>
            <a:r>
              <a:rPr lang="en-US" sz="1500" dirty="0"/>
              <a:t>language and incorporate visual elements to help </a:t>
            </a:r>
            <a:r>
              <a:rPr lang="en-US" sz="1500" dirty="0" smtClean="0"/>
              <a:t>non-specialized </a:t>
            </a:r>
            <a:r>
              <a:rPr lang="en-US" sz="1500" dirty="0"/>
              <a:t>readers understand the </a:t>
            </a:r>
            <a:r>
              <a:rPr lang="en-US" sz="1500" dirty="0" smtClean="0"/>
              <a:t>information</a:t>
            </a:r>
            <a:r>
              <a:rPr lang="en-US" sz="1500" dirty="0"/>
              <a:t> </a:t>
            </a:r>
            <a:r>
              <a:rPr lang="en-US" sz="1500" dirty="0" smtClean="0"/>
              <a:t>better.</a:t>
            </a:r>
          </a:p>
          <a:p>
            <a:pPr algn="just"/>
            <a:r>
              <a:rPr lang="en-US" sz="1500" b="1" dirty="0" smtClean="0"/>
              <a:t>Budget</a:t>
            </a:r>
            <a:r>
              <a:rPr lang="en-US" sz="1500" b="1" dirty="0"/>
              <a:t>: </a:t>
            </a:r>
            <a:r>
              <a:rPr lang="en-US" sz="1500" dirty="0" smtClean="0"/>
              <a:t>it </a:t>
            </a:r>
            <a:r>
              <a:rPr lang="en-US" sz="1500" dirty="0"/>
              <a:t>is an </a:t>
            </a:r>
            <a:r>
              <a:rPr lang="en-US" sz="1500" dirty="0" smtClean="0"/>
              <a:t>annual estimate </a:t>
            </a:r>
            <a:r>
              <a:rPr lang="en-US" sz="1500" dirty="0"/>
              <a:t>of income and expenditure for </a:t>
            </a:r>
            <a:r>
              <a:rPr lang="en-US" sz="1500" dirty="0" smtClean="0"/>
              <a:t>the </a:t>
            </a:r>
            <a:r>
              <a:rPr lang="en-US" sz="1500" dirty="0" smtClean="0">
                <a:solidFill>
                  <a:srgbClr val="FF0000"/>
                </a:solidFill>
              </a:rPr>
              <a:t>S</a:t>
            </a:r>
            <a:r>
              <a:rPr lang="en-US" sz="1500" dirty="0" smtClean="0"/>
              <a:t>tate. </a:t>
            </a:r>
            <a:r>
              <a:rPr lang="en-US" sz="1500" dirty="0"/>
              <a:t>It is therefore, a plan on how </a:t>
            </a:r>
            <a:r>
              <a:rPr lang="en-US" sz="1500" dirty="0" smtClean="0"/>
              <a:t>Government </a:t>
            </a:r>
            <a:r>
              <a:rPr lang="en-US" sz="1500" dirty="0"/>
              <a:t>expects to raise revenue (money) and how to </a:t>
            </a:r>
            <a:r>
              <a:rPr lang="en-US" sz="1500" dirty="0" smtClean="0"/>
              <a:t>spend </a:t>
            </a:r>
            <a:r>
              <a:rPr lang="en-US" sz="1500" dirty="0"/>
              <a:t>it on specific projects and programmes within a specific timeframe, </a:t>
            </a:r>
            <a:r>
              <a:rPr lang="en-US" sz="1500" dirty="0" smtClean="0"/>
              <a:t>usually </a:t>
            </a:r>
            <a:r>
              <a:rPr lang="en-US" sz="1500" dirty="0"/>
              <a:t>one year</a:t>
            </a:r>
            <a:r>
              <a:rPr lang="en-US" sz="1500" dirty="0" smtClean="0"/>
              <a:t>.</a:t>
            </a:r>
          </a:p>
          <a:p>
            <a:pPr algn="just"/>
            <a:r>
              <a:rPr lang="en-US" sz="1500" b="1" dirty="0" smtClean="0"/>
              <a:t>Revenue: </a:t>
            </a:r>
            <a:r>
              <a:rPr lang="en-US" sz="1500" dirty="0" smtClean="0"/>
              <a:t>this is the amount of money that Government expect to receive during the year. This is mostly the money received from the Federation Accounts Allocation Committee (FAAC), Internally Generated Revenue (IGR), Grants, aids, loans/credits, etc.</a:t>
            </a:r>
          </a:p>
          <a:p>
            <a:pPr algn="just"/>
            <a:r>
              <a:rPr lang="en-US" sz="1500" b="1" dirty="0" smtClean="0"/>
              <a:t>Expenditure: </a:t>
            </a:r>
            <a:r>
              <a:rPr lang="en-US" sz="1500" dirty="0" smtClean="0"/>
              <a:t>this has to do with how Government plans to spend the money it received. The money spent on behalf of the citizens is in two (2) ways, namely: Recurrent and Capital Expenditures.</a:t>
            </a:r>
          </a:p>
          <a:p>
            <a:pPr algn="just"/>
            <a:r>
              <a:rPr lang="en-US" sz="1500" b="1" dirty="0" smtClean="0"/>
              <a:t>Recurrent </a:t>
            </a:r>
            <a:r>
              <a:rPr lang="en-US" sz="1500" b="1" dirty="0"/>
              <a:t>Expenditure: </a:t>
            </a:r>
            <a:r>
              <a:rPr lang="en-US" sz="1500" dirty="0"/>
              <a:t>these are expenditures </a:t>
            </a:r>
            <a:r>
              <a:rPr lang="en-US" sz="1500" dirty="0" smtClean="0"/>
              <a:t>of day to day activities of Government, which </a:t>
            </a:r>
            <a:r>
              <a:rPr lang="en-US" sz="1500" dirty="0"/>
              <a:t>include salaries and allowances </a:t>
            </a:r>
            <a:r>
              <a:rPr lang="en-US" sz="1500" dirty="0" smtClean="0"/>
              <a:t>which are paid </a:t>
            </a:r>
            <a:r>
              <a:rPr lang="en-US" sz="1500" dirty="0"/>
              <a:t>to  employees; operational costs such </a:t>
            </a:r>
            <a:r>
              <a:rPr lang="en-US" sz="1500" dirty="0" smtClean="0"/>
              <a:t>as transport, travelling, electricity</a:t>
            </a:r>
            <a:r>
              <a:rPr lang="en-US" sz="1500" dirty="0"/>
              <a:t> </a:t>
            </a:r>
            <a:r>
              <a:rPr lang="en-US" sz="1500" dirty="0" smtClean="0"/>
              <a:t>and </a:t>
            </a:r>
            <a:r>
              <a:rPr lang="en-US" sz="1500" dirty="0"/>
              <a:t>water </a:t>
            </a:r>
            <a:r>
              <a:rPr lang="en-US" sz="1500" dirty="0" smtClean="0"/>
              <a:t>bills , office &amp; residential rent,  maintenance of government assets, feeding of school children and subsidy on Education, Health of the people, etc.</a:t>
            </a:r>
          </a:p>
          <a:p>
            <a:pPr algn="just"/>
            <a:r>
              <a:rPr lang="en-US" sz="1500" b="1" dirty="0" smtClean="0"/>
              <a:t>Capital Expenditure: </a:t>
            </a:r>
            <a:r>
              <a:rPr lang="en-US" sz="1500" dirty="0" smtClean="0"/>
              <a:t>these are monies spent by Government on fixed and capital projects that are of both tangible and intangible in nature, which include expenditure on Land, building, construction of roads, bridges, drainages</a:t>
            </a:r>
            <a:r>
              <a:rPr lang="en-US" sz="1500" dirty="0"/>
              <a:t>,</a:t>
            </a:r>
            <a:r>
              <a:rPr lang="en-US" sz="1500" dirty="0" smtClean="0"/>
              <a:t> provision of electricity facilities, furniture, vehicles, security gadgets, etc.</a:t>
            </a:r>
          </a:p>
          <a:p>
            <a:endParaRPr lang="en-US" sz="1500" dirty="0" smtClean="0"/>
          </a:p>
          <a:p>
            <a:pPr algn="just"/>
            <a:r>
              <a:rPr lang="en-US" sz="1500" b="1" dirty="0" smtClean="0"/>
              <a:t>Loan/Credits: </a:t>
            </a:r>
            <a:r>
              <a:rPr lang="en-US" sz="1500" dirty="0"/>
              <a:t>This refers to a </a:t>
            </a:r>
            <a:r>
              <a:rPr lang="en-US" sz="1500" dirty="0" smtClean="0"/>
              <a:t>credit </a:t>
            </a:r>
            <a:r>
              <a:rPr lang="en-US" sz="1500" dirty="0"/>
              <a:t>in which a sum of money is lent to </a:t>
            </a:r>
            <a:r>
              <a:rPr lang="en-US" sz="1500" dirty="0" smtClean="0"/>
              <a:t>the state </a:t>
            </a:r>
            <a:r>
              <a:rPr lang="en-US" sz="1500" dirty="0"/>
              <a:t>in exchange for future repayment </a:t>
            </a:r>
            <a:r>
              <a:rPr lang="en-US" sz="1500" dirty="0" smtClean="0"/>
              <a:t>on </a:t>
            </a:r>
            <a:r>
              <a:rPr lang="en-US" sz="1500" dirty="0"/>
              <a:t>the value or principal amount. In many cases, the lender also adds interest or finance charges to the principal value, which the borrower must repay in addition to the principal balance</a:t>
            </a:r>
            <a:r>
              <a:rPr lang="en-US" sz="1500" dirty="0" smtClean="0"/>
              <a:t>.</a:t>
            </a:r>
            <a:endParaRPr lang="en-US" sz="1500" b="1" dirty="0"/>
          </a:p>
        </p:txBody>
      </p:sp>
      <p:sp>
        <p:nvSpPr>
          <p:cNvPr id="3" name="TextBox 2"/>
          <p:cNvSpPr txBox="1"/>
          <p:nvPr/>
        </p:nvSpPr>
        <p:spPr>
          <a:xfrm>
            <a:off x="533400" y="4800600"/>
            <a:ext cx="5943600" cy="369332"/>
          </a:xfrm>
          <a:prstGeom prst="rect">
            <a:avLst/>
          </a:prstGeom>
          <a:noFill/>
        </p:spPr>
        <p:txBody>
          <a:bodyPr wrap="square" rtlCol="0">
            <a:spAutoFit/>
          </a:bodyPr>
          <a:lstStyle/>
          <a:p>
            <a:endParaRPr lang="en-US" dirty="0"/>
          </a:p>
        </p:txBody>
      </p:sp>
      <p:sp>
        <p:nvSpPr>
          <p:cNvPr id="7" name="TextBox 6"/>
          <p:cNvSpPr txBox="1"/>
          <p:nvPr/>
        </p:nvSpPr>
        <p:spPr>
          <a:xfrm>
            <a:off x="533400" y="6248400"/>
            <a:ext cx="184731" cy="369332"/>
          </a:xfrm>
          <a:prstGeom prst="rect">
            <a:avLst/>
          </a:prstGeom>
          <a:noFill/>
        </p:spPr>
        <p:txBody>
          <a:bodyPr wrap="none" rtlCol="0">
            <a:spAutoFit/>
          </a:bodyPr>
          <a:lstStyle/>
          <a:p>
            <a:endParaRPr lang="en-US" dirty="0"/>
          </a:p>
        </p:txBody>
      </p:sp>
      <p:sp>
        <p:nvSpPr>
          <p:cNvPr id="4" name="Slide Number Placeholder 3"/>
          <p:cNvSpPr>
            <a:spLocks noGrp="1"/>
          </p:cNvSpPr>
          <p:nvPr>
            <p:ph type="sldNum" sz="quarter" idx="12"/>
          </p:nvPr>
        </p:nvSpPr>
        <p:spPr/>
        <p:txBody>
          <a:bodyPr/>
          <a:lstStyle/>
          <a:p>
            <a:fld id="{0F1454F9-C897-4627-A4BE-961C8932026F}" type="slidenum">
              <a:rPr lang="en-US" smtClean="0"/>
              <a:pPr/>
              <a:t>3</a:t>
            </a:fld>
            <a:endParaRPr lang="en-US"/>
          </a:p>
        </p:txBody>
      </p:sp>
    </p:spTree>
    <p:extLst>
      <p:ext uri="{BB962C8B-B14F-4D97-AF65-F5344CB8AC3E}">
        <p14:creationId xmlns:p14="http://schemas.microsoft.com/office/powerpoint/2010/main" xmlns="" val="14471358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79677" y="228600"/>
            <a:ext cx="3678123" cy="369332"/>
          </a:xfrm>
          <a:prstGeom prst="rect">
            <a:avLst/>
          </a:prstGeom>
          <a:noFill/>
        </p:spPr>
        <p:txBody>
          <a:bodyPr wrap="none" rtlCol="0">
            <a:spAutoFit/>
          </a:bodyPr>
          <a:lstStyle/>
          <a:p>
            <a:r>
              <a:rPr lang="en-GB" b="1" dirty="0" smtClean="0"/>
              <a:t>Where</a:t>
            </a:r>
            <a:r>
              <a:rPr lang="en-GB" b="1" baseline="0" dirty="0" smtClean="0"/>
              <a:t> Does the Money Come from?</a:t>
            </a:r>
            <a:endParaRPr lang="en-GB" b="1" dirty="0" smtClean="0"/>
          </a:p>
        </p:txBody>
      </p:sp>
      <p:sp>
        <p:nvSpPr>
          <p:cNvPr id="7" name="Slide Number Placeholder 6"/>
          <p:cNvSpPr>
            <a:spLocks noGrp="1"/>
          </p:cNvSpPr>
          <p:nvPr>
            <p:ph type="sldNum" sz="quarter" idx="12"/>
          </p:nvPr>
        </p:nvSpPr>
        <p:spPr/>
        <p:txBody>
          <a:bodyPr/>
          <a:lstStyle/>
          <a:p>
            <a:fld id="{C0FB553D-5D91-4082-9AAF-1B62732242BB}" type="slidenum">
              <a:rPr lang="en-US" smtClean="0"/>
              <a:pPr/>
              <a:t>4</a:t>
            </a:fld>
            <a:endParaRPr lang="en-US"/>
          </a:p>
        </p:txBody>
      </p:sp>
      <p:graphicFrame>
        <p:nvGraphicFramePr>
          <p:cNvPr id="9" name="Table 8"/>
          <p:cNvGraphicFramePr>
            <a:graphicFrameLocks noGrp="1"/>
          </p:cNvGraphicFramePr>
          <p:nvPr/>
        </p:nvGraphicFramePr>
        <p:xfrm>
          <a:off x="838200" y="762000"/>
          <a:ext cx="5257800" cy="2971800"/>
        </p:xfrm>
        <a:graphic>
          <a:graphicData uri="http://schemas.openxmlformats.org/drawingml/2006/table">
            <a:tbl>
              <a:tblPr/>
              <a:tblGrid>
                <a:gridCol w="118403"/>
                <a:gridCol w="3540967"/>
                <a:gridCol w="1598430"/>
              </a:tblGrid>
              <a:tr h="227845">
                <a:tc>
                  <a:txBody>
                    <a:bodyPr/>
                    <a:lstStyle/>
                    <a:p>
                      <a:pPr algn="l" fontAlgn="b"/>
                      <a:r>
                        <a:rPr lang="en-US" sz="1100" b="0" i="0" u="none" strike="noStrike" dirty="0">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19050" cap="flat" cmpd="sng" algn="ctr">
                      <a:solidFill>
                        <a:srgbClr val="375623"/>
                      </a:solidFill>
                      <a:prstDash val="solid"/>
                      <a:round/>
                      <a:headEnd type="none" w="med" len="med"/>
                      <a:tailEnd type="none" w="med" len="med"/>
                    </a:lnR>
                    <a:lnT w="19050" cap="flat" cmpd="sng" algn="ctr">
                      <a:solidFill>
                        <a:srgbClr val="375623"/>
                      </a:solidFill>
                      <a:prstDash val="solid"/>
                      <a:round/>
                      <a:headEnd type="none" w="med" len="med"/>
                      <a:tailEnd type="none" w="med" len="med"/>
                    </a:lnT>
                    <a:lnB>
                      <a:noFill/>
                    </a:lnB>
                  </a:tcPr>
                </a:tc>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19050" cap="flat" cmpd="sng" algn="ctr">
                      <a:solidFill>
                        <a:srgbClr val="375623"/>
                      </a:solidFill>
                      <a:prstDash val="solid"/>
                      <a:round/>
                      <a:headEnd type="none" w="med" len="med"/>
                      <a:tailEnd type="none" w="med" len="med"/>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741">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200" b="1" i="0" u="none" strike="noStrike">
                          <a:solidFill>
                            <a:srgbClr val="FFFFFF"/>
                          </a:solidFill>
                          <a:latin typeface="Calibri"/>
                        </a:rPr>
                        <a:t>Revenue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1200" b="1" i="0" u="none" strike="noStrike" dirty="0" smtClean="0">
                          <a:solidFill>
                            <a:srgbClr val="FFFFFF"/>
                          </a:solidFill>
                          <a:latin typeface="Calibri"/>
                        </a:rPr>
                        <a:t>2025 </a:t>
                      </a:r>
                      <a:r>
                        <a:rPr lang="en-US" sz="1200" b="1" i="0" u="none" strike="noStrike" dirty="0">
                          <a:solidFill>
                            <a:srgbClr val="FFFFFF"/>
                          </a:solidFill>
                          <a:latin typeface="Calibri"/>
                        </a:rPr>
                        <a:t>Budget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a:solidFill>
                            <a:srgbClr val="000000"/>
                          </a:solidFill>
                          <a:latin typeface="Calibri"/>
                        </a:rPr>
                        <a:t>Opening Balance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a:solidFill>
                            <a:srgbClr val="000000"/>
                          </a:solidFill>
                          <a:latin typeface="Calibri"/>
                        </a:rPr>
                        <a:t>      120,000,000,000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Statutory Allocation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15,000,000,000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VAT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50,000,000,000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Other FAAC Receipts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55,250,000,000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Aids and Grants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18,020,000,000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Loans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94,200,000,000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Other Receipts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latin typeface="Calibri"/>
                        </a:rPr>
                        <a:t>          4,500,000,000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0" i="0" u="none" strike="noStrike">
                          <a:solidFill>
                            <a:srgbClr val="000000"/>
                          </a:solidFill>
                          <a:latin typeface="Calibri"/>
                        </a:rPr>
                        <a:t>Internally Generated Revenues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a:solidFill>
                            <a:srgbClr val="000000"/>
                          </a:solidFill>
                          <a:latin typeface="Calibri"/>
                        </a:rPr>
                        <a:t>        25,660,245,000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246">
                <a:tc>
                  <a:txBody>
                    <a:bodyPr/>
                    <a:lstStyle/>
                    <a:p>
                      <a:pPr algn="l" fontAlgn="b"/>
                      <a:r>
                        <a:rPr lang="en-US" sz="11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200" b="1" i="0" u="none" strike="noStrike" dirty="0">
                          <a:solidFill>
                            <a:srgbClr val="000000"/>
                          </a:solidFill>
                          <a:latin typeface="Calibri"/>
                        </a:rPr>
                        <a:t> </a:t>
                      </a:r>
                      <a:r>
                        <a:rPr lang="en-US" sz="1200" b="1" i="0" u="none" strike="noStrike" dirty="0" smtClean="0">
                          <a:solidFill>
                            <a:srgbClr val="000000"/>
                          </a:solidFill>
                          <a:latin typeface="Calibri"/>
                        </a:rPr>
                        <a:t>Total Revenue (including Opening Balance)</a:t>
                      </a:r>
                      <a:endParaRPr lang="en-US" sz="12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1" i="0" u="none" strike="noStrike" dirty="0">
                          <a:solidFill>
                            <a:srgbClr val="000000"/>
                          </a:solidFill>
                          <a:latin typeface="Calibri"/>
                        </a:rPr>
                        <a:t>   </a:t>
                      </a:r>
                      <a:r>
                        <a:rPr lang="en-US" sz="1200" b="1" i="0" u="none" strike="noStrike" dirty="0" smtClean="0">
                          <a:solidFill>
                            <a:srgbClr val="000000"/>
                          </a:solidFill>
                          <a:latin typeface="Calibri"/>
                        </a:rPr>
                        <a:t>    382,630,245,000</a:t>
                      </a:r>
                      <a:endParaRPr lang="en-US" sz="1200" b="1"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7411" name="Chart 1"/>
          <p:cNvPicPr>
            <a:picLocks noChangeArrowheads="1"/>
          </p:cNvPicPr>
          <p:nvPr/>
        </p:nvPicPr>
        <p:blipFill>
          <a:blip r:embed="rId2"/>
          <a:srcRect/>
          <a:stretch>
            <a:fillRect/>
          </a:stretch>
        </p:blipFill>
        <p:spPr bwMode="auto">
          <a:xfrm>
            <a:off x="962025" y="3800475"/>
            <a:ext cx="5133975" cy="36671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 18"/>
          <p:cNvGraphicFramePr>
            <a:graphicFrameLocks noGrp="1"/>
          </p:cNvGraphicFramePr>
          <p:nvPr/>
        </p:nvGraphicFramePr>
        <p:xfrm>
          <a:off x="533400" y="762000"/>
          <a:ext cx="6019800" cy="3787621"/>
        </p:xfrm>
        <a:graphic>
          <a:graphicData uri="http://schemas.openxmlformats.org/drawingml/2006/table">
            <a:tbl>
              <a:tblPr/>
              <a:tblGrid>
                <a:gridCol w="51504"/>
                <a:gridCol w="4112065"/>
                <a:gridCol w="1856231"/>
              </a:tblGrid>
              <a:tr h="76200">
                <a:tc>
                  <a:txBody>
                    <a:bodyPr/>
                    <a:lstStyle/>
                    <a:p>
                      <a:pPr algn="l" fontAlgn="b"/>
                      <a:r>
                        <a:rPr lang="en-US" sz="1400" b="0" i="0" u="none" strike="noStrike" dirty="0">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400" b="0" i="0" u="none" strike="noStrike">
                          <a:solidFill>
                            <a:srgbClr val="000000"/>
                          </a:solidFill>
                          <a:latin typeface="Calibri"/>
                        </a:rPr>
                        <a:t> </a:t>
                      </a:r>
                    </a:p>
                  </a:txBody>
                  <a:tcPr marL="9525" marR="9525" marT="9525"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 </a:t>
                      </a:r>
                    </a:p>
                  </a:txBody>
                  <a:tcPr marL="9525" marR="9525" marT="9525"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6990">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1" i="0" u="none" strike="noStrike">
                          <a:solidFill>
                            <a:srgbClr val="FFFFFF"/>
                          </a:solidFill>
                          <a:latin typeface="Calibri"/>
                        </a:rPr>
                        <a:t>Expenditure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l" fontAlgn="ctr"/>
                      <a:r>
                        <a:rPr lang="en-US" sz="1400" b="1" i="0" u="none" strike="noStrike" dirty="0" smtClean="0">
                          <a:solidFill>
                            <a:srgbClr val="FFFFFF"/>
                          </a:solidFill>
                          <a:latin typeface="Calibri"/>
                        </a:rPr>
                        <a:t>            2025 Budget</a:t>
                      </a:r>
                      <a:endParaRPr lang="en-US" sz="1400" b="1" i="0" u="none" strike="noStrike" dirty="0">
                        <a:solidFill>
                          <a:srgbClr val="FFFFFF"/>
                        </a:solidFill>
                        <a:latin typeface="Calibr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1" u="none" strike="noStrike" dirty="0">
                          <a:solidFill>
                            <a:srgbClr val="000000"/>
                          </a:solidFill>
                          <a:latin typeface="Calibri"/>
                        </a:rPr>
                        <a:t>Personnel </a:t>
                      </a:r>
                      <a:r>
                        <a:rPr lang="en-US" sz="1400" b="1" i="1" u="none" strike="noStrike" dirty="0" smtClean="0">
                          <a:solidFill>
                            <a:srgbClr val="000000"/>
                          </a:solidFill>
                          <a:latin typeface="Calibri"/>
                        </a:rPr>
                        <a:t> cost &amp; Social Contribution</a:t>
                      </a:r>
                      <a:endParaRPr lang="en-US" sz="1400" b="1" i="1"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Calibri"/>
                        </a:rPr>
                        <a:t>        40,279,765,000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Salaries, Wages and Allowances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        32,245,765,000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Social Contributions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          8,034,000,000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000000"/>
                          </a:solidFill>
                          <a:latin typeface="Calibri"/>
                        </a:rPr>
                        <a:t>Other Recurrent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Calibri"/>
                        </a:rPr>
                        <a:t>        75,724,950,000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Overheads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        38,088,750,000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Public Debt Charges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        37,225,000,000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Others (Grants, Subsidies, Other Transfers)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             411,200,000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000000"/>
                          </a:solidFill>
                          <a:latin typeface="Calibri"/>
                        </a:rPr>
                        <a:t>Capital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solidFill>
                            <a:srgbClr val="000000"/>
                          </a:solidFill>
                          <a:latin typeface="Calibri"/>
                        </a:rPr>
                        <a:t>      253,897,785,000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4194">
                <a:tc>
                  <a:txBody>
                    <a:bodyPr/>
                    <a:lstStyle/>
                    <a:p>
                      <a:pPr algn="l" fontAlgn="b"/>
                      <a:r>
                        <a:rPr lang="en-US" sz="1400" b="0" i="0" u="none" strike="noStrike">
                          <a:solidFill>
                            <a:srgbClr val="000000"/>
                          </a:solidFill>
                          <a:latin typeface="Calibri"/>
                        </a:rPr>
                        <a:t> </a:t>
                      </a:r>
                    </a:p>
                  </a:txBody>
                  <a:tcPr marL="9525" marR="9525" marT="9525"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000000"/>
                          </a:solidFill>
                          <a:latin typeface="Calibri"/>
                        </a:rPr>
                        <a:t>Total Expenditure (including Contingencies)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latin typeface="Calibri"/>
                        </a:rPr>
                        <a:t>      369,902,500,000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0" name="TextBox 19"/>
          <p:cNvSpPr txBox="1"/>
          <p:nvPr/>
        </p:nvSpPr>
        <p:spPr>
          <a:xfrm>
            <a:off x="1747287" y="228600"/>
            <a:ext cx="3617913" cy="369332"/>
          </a:xfrm>
          <a:prstGeom prst="rect">
            <a:avLst/>
          </a:prstGeom>
          <a:noFill/>
        </p:spPr>
        <p:txBody>
          <a:bodyPr wrap="none" rtlCol="0">
            <a:spAutoFit/>
          </a:bodyPr>
          <a:lstStyle/>
          <a:p>
            <a:r>
              <a:rPr lang="en-US" b="1" dirty="0" smtClean="0"/>
              <a:t>Where will the Money be Spent on?</a:t>
            </a:r>
            <a:endParaRPr lang="en-US" b="1" dirty="0"/>
          </a:p>
        </p:txBody>
      </p:sp>
      <p:pic>
        <p:nvPicPr>
          <p:cNvPr id="2052" name="Chart 5"/>
          <p:cNvPicPr>
            <a:picLocks noChangeArrowheads="1"/>
          </p:cNvPicPr>
          <p:nvPr/>
        </p:nvPicPr>
        <p:blipFill>
          <a:blip r:embed="rId2"/>
          <a:srcRect/>
          <a:stretch>
            <a:fillRect/>
          </a:stretch>
        </p:blipFill>
        <p:spPr bwMode="auto">
          <a:xfrm>
            <a:off x="609600" y="4800600"/>
            <a:ext cx="5791200" cy="4191000"/>
          </a:xfrm>
          <a:prstGeom prst="rect">
            <a:avLst/>
          </a:prstGeom>
          <a:noFill/>
        </p:spPr>
      </p:pic>
      <p:sp>
        <p:nvSpPr>
          <p:cNvPr id="23" name="TextBox 22"/>
          <p:cNvSpPr txBox="1"/>
          <p:nvPr/>
        </p:nvSpPr>
        <p:spPr>
          <a:xfrm>
            <a:off x="3549069" y="5468779"/>
            <a:ext cx="565731" cy="246221"/>
          </a:xfrm>
          <a:prstGeom prst="rect">
            <a:avLst/>
          </a:prstGeom>
          <a:noFill/>
        </p:spPr>
        <p:txBody>
          <a:bodyPr wrap="square" rtlCol="0">
            <a:spAutoFit/>
          </a:bodyPr>
          <a:lstStyle/>
          <a:p>
            <a:r>
              <a:rPr lang="en-US" sz="1000" dirty="0" smtClean="0"/>
              <a:t>8.72%</a:t>
            </a:r>
            <a:endParaRPr lang="en-US" sz="1000" dirty="0"/>
          </a:p>
        </p:txBody>
      </p:sp>
      <p:sp>
        <p:nvSpPr>
          <p:cNvPr id="24" name="TextBox 23"/>
          <p:cNvSpPr txBox="1"/>
          <p:nvPr/>
        </p:nvSpPr>
        <p:spPr>
          <a:xfrm rot="19377666">
            <a:off x="4031141" y="5540333"/>
            <a:ext cx="531131" cy="246221"/>
          </a:xfrm>
          <a:prstGeom prst="rect">
            <a:avLst/>
          </a:prstGeom>
          <a:noFill/>
        </p:spPr>
        <p:txBody>
          <a:bodyPr wrap="square" rtlCol="0">
            <a:spAutoFit/>
          </a:bodyPr>
          <a:lstStyle/>
          <a:p>
            <a:r>
              <a:rPr lang="en-US" sz="1000" dirty="0" smtClean="0"/>
              <a:t>2.17%</a:t>
            </a:r>
            <a:endParaRPr lang="en-US" sz="1000" dirty="0"/>
          </a:p>
        </p:txBody>
      </p:sp>
      <p:sp>
        <p:nvSpPr>
          <p:cNvPr id="25" name="TextBox 24"/>
          <p:cNvSpPr txBox="1"/>
          <p:nvPr/>
        </p:nvSpPr>
        <p:spPr>
          <a:xfrm>
            <a:off x="4006269" y="6154579"/>
            <a:ext cx="641931" cy="246221"/>
          </a:xfrm>
          <a:prstGeom prst="rect">
            <a:avLst/>
          </a:prstGeom>
          <a:noFill/>
        </p:spPr>
        <p:txBody>
          <a:bodyPr wrap="square" rtlCol="0">
            <a:spAutoFit/>
          </a:bodyPr>
          <a:lstStyle/>
          <a:p>
            <a:r>
              <a:rPr lang="en-US" sz="1000" dirty="0" smtClean="0"/>
              <a:t>10.3%</a:t>
            </a:r>
            <a:endParaRPr lang="en-US" sz="1000" dirty="0"/>
          </a:p>
        </p:txBody>
      </p:sp>
      <p:sp>
        <p:nvSpPr>
          <p:cNvPr id="26" name="TextBox 25"/>
          <p:cNvSpPr txBox="1"/>
          <p:nvPr/>
        </p:nvSpPr>
        <p:spPr>
          <a:xfrm>
            <a:off x="4158669" y="6611779"/>
            <a:ext cx="565731" cy="246221"/>
          </a:xfrm>
          <a:prstGeom prst="rect">
            <a:avLst/>
          </a:prstGeom>
          <a:noFill/>
        </p:spPr>
        <p:txBody>
          <a:bodyPr wrap="square" rtlCol="0">
            <a:spAutoFit/>
          </a:bodyPr>
          <a:lstStyle/>
          <a:p>
            <a:r>
              <a:rPr lang="en-US" sz="1000" dirty="0" smtClean="0"/>
              <a:t>10.06%</a:t>
            </a:r>
            <a:endParaRPr lang="en-US" sz="1000" dirty="0"/>
          </a:p>
        </p:txBody>
      </p:sp>
      <p:sp>
        <p:nvSpPr>
          <p:cNvPr id="27" name="TextBox 26"/>
          <p:cNvSpPr txBox="1"/>
          <p:nvPr/>
        </p:nvSpPr>
        <p:spPr>
          <a:xfrm>
            <a:off x="2590800" y="6459379"/>
            <a:ext cx="641931" cy="246221"/>
          </a:xfrm>
          <a:prstGeom prst="rect">
            <a:avLst/>
          </a:prstGeom>
          <a:noFill/>
        </p:spPr>
        <p:txBody>
          <a:bodyPr wrap="square" rtlCol="0">
            <a:spAutoFit/>
          </a:bodyPr>
          <a:lstStyle/>
          <a:p>
            <a:r>
              <a:rPr lang="en-US" sz="1000" dirty="0" smtClean="0"/>
              <a:t>68.64%</a:t>
            </a:r>
            <a:endParaRPr lang="en-US" sz="1000" dirty="0"/>
          </a:p>
        </p:txBody>
      </p:sp>
      <p:sp>
        <p:nvSpPr>
          <p:cNvPr id="28" name="TextBox 27"/>
          <p:cNvSpPr txBox="1"/>
          <p:nvPr/>
        </p:nvSpPr>
        <p:spPr>
          <a:xfrm>
            <a:off x="4876800" y="7239000"/>
            <a:ext cx="609600" cy="246221"/>
          </a:xfrm>
          <a:prstGeom prst="rect">
            <a:avLst/>
          </a:prstGeom>
          <a:noFill/>
        </p:spPr>
        <p:txBody>
          <a:bodyPr wrap="square" rtlCol="0">
            <a:spAutoFit/>
          </a:bodyPr>
          <a:lstStyle/>
          <a:p>
            <a:r>
              <a:rPr lang="en-US" sz="1000" dirty="0" smtClean="0"/>
              <a:t>0.11%</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19200" y="457200"/>
            <a:ext cx="3592907" cy="369332"/>
          </a:xfrm>
          <a:prstGeom prst="rect">
            <a:avLst/>
          </a:prstGeom>
          <a:noFill/>
        </p:spPr>
        <p:txBody>
          <a:bodyPr wrap="none" rtlCol="0">
            <a:spAutoFit/>
          </a:bodyPr>
          <a:lstStyle/>
          <a:p>
            <a:r>
              <a:rPr lang="en-US" b="1" dirty="0" smtClean="0"/>
              <a:t>Where will the Grants Comes from?</a:t>
            </a:r>
            <a:endParaRPr lang="en-US" b="1" dirty="0"/>
          </a:p>
        </p:txBody>
      </p:sp>
      <p:graphicFrame>
        <p:nvGraphicFramePr>
          <p:cNvPr id="5" name="Table 4">
            <a:extLst>
              <a:ext uri="{FF2B5EF4-FFF2-40B4-BE49-F238E27FC236}">
                <a16:creationId xmlns:a16="http://schemas.microsoft.com/office/drawing/2014/main" xmlns="" id="{8DA41977-2799-6041-4D87-C57420860971}"/>
              </a:ext>
            </a:extLst>
          </p:cNvPr>
          <p:cNvGraphicFramePr>
            <a:graphicFrameLocks noGrp="1"/>
          </p:cNvGraphicFramePr>
          <p:nvPr>
            <p:extLst>
              <p:ext uri="{D42A27DB-BD31-4B8C-83A1-F6EECF244321}">
                <p14:modId xmlns:p14="http://schemas.microsoft.com/office/powerpoint/2010/main" xmlns="" val="1558128705"/>
              </p:ext>
            </p:extLst>
          </p:nvPr>
        </p:nvGraphicFramePr>
        <p:xfrm>
          <a:off x="228600" y="838200"/>
          <a:ext cx="6096000" cy="1095948"/>
        </p:xfrm>
        <a:graphic>
          <a:graphicData uri="http://schemas.openxmlformats.org/drawingml/2006/table">
            <a:tbl>
              <a:tblPr/>
              <a:tblGrid>
                <a:gridCol w="4549634">
                  <a:extLst>
                    <a:ext uri="{9D8B030D-6E8A-4147-A177-3AD203B41FA5}">
                      <a16:colId xmlns:a16="http://schemas.microsoft.com/office/drawing/2014/main" xmlns="" val="1741028672"/>
                    </a:ext>
                  </a:extLst>
                </a:gridCol>
                <a:gridCol w="1546366">
                  <a:extLst>
                    <a:ext uri="{9D8B030D-6E8A-4147-A177-3AD203B41FA5}">
                      <a16:colId xmlns:a16="http://schemas.microsoft.com/office/drawing/2014/main" xmlns="" val="3248552542"/>
                    </a:ext>
                  </a:extLst>
                </a:gridCol>
              </a:tblGrid>
              <a:tr h="271795">
                <a:tc>
                  <a:txBody>
                    <a:bodyPr/>
                    <a:lstStyle/>
                    <a:p>
                      <a:pPr algn="l" fontAlgn="b"/>
                      <a:r>
                        <a:rPr lang="en-US" sz="1400" b="1" i="0" u="none" strike="noStrike" dirty="0">
                          <a:solidFill>
                            <a:srgbClr val="FFFFFF"/>
                          </a:solidFill>
                          <a:effectLst/>
                          <a:latin typeface="Calibri" panose="020F0502020204030204" pitchFamily="34" charset="0"/>
                        </a:rPr>
                        <a:t>Domestic </a:t>
                      </a:r>
                      <a:r>
                        <a:rPr lang="en-US" sz="1400" b="1" i="0" u="none" strike="noStrike" dirty="0" smtClean="0">
                          <a:solidFill>
                            <a:srgbClr val="FFFFFF"/>
                          </a:solidFill>
                          <a:effectLst/>
                          <a:latin typeface="Calibri" panose="020F0502020204030204" pitchFamily="34" charset="0"/>
                        </a:rPr>
                        <a:t>Grants</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smtClean="0">
                          <a:solidFill>
                            <a:srgbClr val="FFFFFF"/>
                          </a:solidFill>
                          <a:effectLst/>
                          <a:latin typeface="Calibri" panose="020F0502020204030204" pitchFamily="34" charset="0"/>
                        </a:rPr>
                        <a:t>2025 Budget</a:t>
                      </a:r>
                      <a:endParaRPr lang="en-US" sz="1400" b="1" i="0" u="none" strike="noStrike" dirty="0">
                        <a:solidFill>
                          <a:srgbClr val="FFFFFF"/>
                        </a:solidFill>
                        <a:effectLst/>
                        <a:latin typeface="Calibri" panose="020F050202020403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3101575934"/>
                  </a:ext>
                </a:extLst>
              </a:tr>
              <a:tr h="271795">
                <a:tc>
                  <a:txBody>
                    <a:bodyPr/>
                    <a:lstStyle/>
                    <a:p>
                      <a:pPr algn="l" fontAlgn="b"/>
                      <a:r>
                        <a:rPr lang="en-US" sz="1400" b="1" i="0" u="none" strike="noStrike" dirty="0" smtClean="0">
                          <a:solidFill>
                            <a:srgbClr val="000000"/>
                          </a:solidFill>
                          <a:effectLst/>
                          <a:latin typeface="Calibri" panose="020F0502020204030204" pitchFamily="34" charset="0"/>
                        </a:rPr>
                        <a:t>Source and </a:t>
                      </a:r>
                      <a:r>
                        <a:rPr lang="en-US" sz="1400" b="1" i="0" u="none" strike="noStrike" dirty="0">
                          <a:solidFill>
                            <a:srgbClr val="000000"/>
                          </a:solidFill>
                          <a:effectLst/>
                          <a:latin typeface="Calibri" panose="020F0502020204030204" pitchFamily="34" charset="0"/>
                        </a:rPr>
                        <a:t>Purpose </a:t>
                      </a:r>
                      <a:r>
                        <a:rPr lang="en-US" sz="1400" b="1" i="0" u="none" strike="noStrike" dirty="0" smtClean="0">
                          <a:solidFill>
                            <a:srgbClr val="000000"/>
                          </a:solidFill>
                          <a:effectLst/>
                          <a:latin typeface="Calibri" panose="020F0502020204030204" pitchFamily="34" charset="0"/>
                        </a:rPr>
                        <a:t>(where </a:t>
                      </a:r>
                      <a:r>
                        <a:rPr lang="en-US" sz="1400" b="1" i="0" u="none" strike="noStrike" dirty="0">
                          <a:solidFill>
                            <a:srgbClr val="000000"/>
                          </a:solidFill>
                          <a:effectLst/>
                          <a:latin typeface="Calibri" panose="020F0502020204030204" pitchFamily="34" charset="0"/>
                        </a:rPr>
                        <a:t>applicable)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1037083604"/>
                  </a:ext>
                </a:extLst>
              </a:tr>
              <a:tr h="271795">
                <a:tc>
                  <a:txBody>
                    <a:bodyPr/>
                    <a:lstStyle/>
                    <a:p>
                      <a:pPr algn="l" fontAlgn="b"/>
                      <a:r>
                        <a:rPr lang="en-US" sz="1400" b="0" i="0" u="none" strike="noStrike" dirty="0" smtClean="0">
                          <a:solidFill>
                            <a:srgbClr val="000000"/>
                          </a:solidFill>
                          <a:latin typeface="Calibri"/>
                        </a:rPr>
                        <a:t>Grant </a:t>
                      </a:r>
                      <a:r>
                        <a:rPr lang="en-US" sz="1400" b="0" i="0" u="none" strike="noStrike" dirty="0">
                          <a:solidFill>
                            <a:srgbClr val="000000"/>
                          </a:solidFill>
                          <a:latin typeface="Calibri"/>
                        </a:rPr>
                        <a:t>from FGN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15,720,000,000 </a:t>
                      </a:r>
                      <a:endParaRPr lang="en-US" sz="14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4778490"/>
                  </a:ext>
                </a:extLst>
              </a:tr>
              <a:tr h="280563">
                <a:tc>
                  <a:txBody>
                    <a:bodyPr/>
                    <a:lstStyle/>
                    <a:p>
                      <a:pPr algn="l" fontAlgn="b"/>
                      <a:r>
                        <a:rPr lang="en-US" sz="1400" b="1" i="0" u="none" strike="noStrike" dirty="0">
                          <a:solidFill>
                            <a:srgbClr val="000000"/>
                          </a:solidFill>
                          <a:latin typeface="Calibri"/>
                        </a:rPr>
                        <a:t>Total Domestic Aids and Grants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latin typeface="Calibri"/>
                        </a:rPr>
                        <a:t>        15,720,000,000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225022404"/>
                  </a:ext>
                </a:extLst>
              </a:tr>
            </a:tbl>
          </a:graphicData>
        </a:graphic>
      </p:graphicFrame>
      <p:graphicFrame>
        <p:nvGraphicFramePr>
          <p:cNvPr id="6" name="Table 5">
            <a:extLst>
              <a:ext uri="{FF2B5EF4-FFF2-40B4-BE49-F238E27FC236}">
                <a16:creationId xmlns:a16="http://schemas.microsoft.com/office/drawing/2014/main" xmlns="" id="{8E3BCFCD-70C4-AF1D-9645-985B50AADCAF}"/>
              </a:ext>
            </a:extLst>
          </p:cNvPr>
          <p:cNvGraphicFramePr>
            <a:graphicFrameLocks noGrp="1"/>
          </p:cNvGraphicFramePr>
          <p:nvPr>
            <p:extLst>
              <p:ext uri="{D42A27DB-BD31-4B8C-83A1-F6EECF244321}">
                <p14:modId xmlns:p14="http://schemas.microsoft.com/office/powerpoint/2010/main" xmlns="" val="760478015"/>
              </p:ext>
            </p:extLst>
          </p:nvPr>
        </p:nvGraphicFramePr>
        <p:xfrm>
          <a:off x="228600" y="2133600"/>
          <a:ext cx="6096000" cy="1219200"/>
        </p:xfrm>
        <a:graphic>
          <a:graphicData uri="http://schemas.openxmlformats.org/drawingml/2006/table">
            <a:tbl>
              <a:tblPr/>
              <a:tblGrid>
                <a:gridCol w="4544785">
                  <a:extLst>
                    <a:ext uri="{9D8B030D-6E8A-4147-A177-3AD203B41FA5}">
                      <a16:colId xmlns:a16="http://schemas.microsoft.com/office/drawing/2014/main" xmlns="" val="3655159071"/>
                    </a:ext>
                  </a:extLst>
                </a:gridCol>
                <a:gridCol w="1551215">
                  <a:extLst>
                    <a:ext uri="{9D8B030D-6E8A-4147-A177-3AD203B41FA5}">
                      <a16:colId xmlns:a16="http://schemas.microsoft.com/office/drawing/2014/main" xmlns="" val="3110233071"/>
                    </a:ext>
                  </a:extLst>
                </a:gridCol>
              </a:tblGrid>
              <a:tr h="304800">
                <a:tc>
                  <a:txBody>
                    <a:bodyPr/>
                    <a:lstStyle/>
                    <a:p>
                      <a:pPr algn="l" fontAlgn="b"/>
                      <a:r>
                        <a:rPr lang="en-US" sz="1400" b="1" i="0" u="none" strike="noStrike" dirty="0">
                          <a:solidFill>
                            <a:srgbClr val="FFFFFF"/>
                          </a:solidFill>
                          <a:effectLst/>
                          <a:latin typeface="Calibri" panose="020F0502020204030204" pitchFamily="34" charset="0"/>
                        </a:rPr>
                        <a:t>Foreign </a:t>
                      </a:r>
                      <a:r>
                        <a:rPr lang="en-US" sz="1400" b="1" i="0" u="none" strike="noStrike" dirty="0" smtClean="0">
                          <a:solidFill>
                            <a:srgbClr val="FFFFFF"/>
                          </a:solidFill>
                          <a:effectLst/>
                          <a:latin typeface="Calibri" panose="020F0502020204030204" pitchFamily="34" charset="0"/>
                        </a:rPr>
                        <a:t>Grants</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smtClean="0">
                          <a:solidFill>
                            <a:srgbClr val="FFFFFF"/>
                          </a:solidFill>
                          <a:effectLst/>
                          <a:latin typeface="Calibri" panose="020F0502020204030204" pitchFamily="34" charset="0"/>
                        </a:rPr>
                        <a:t>2025 </a:t>
                      </a:r>
                      <a:r>
                        <a:rPr lang="en-US" sz="1400" b="1" i="0" u="none" strike="noStrike" dirty="0">
                          <a:solidFill>
                            <a:srgbClr val="FFFFFF"/>
                          </a:solidFill>
                          <a:effectLst/>
                          <a:latin typeface="Calibri" panose="020F0502020204030204" pitchFamily="34" charset="0"/>
                        </a:rPr>
                        <a:t>Budget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extLst>
                  <a:ext uri="{0D108BD9-81ED-4DB2-BD59-A6C34878D82A}">
                    <a16:rowId xmlns:a16="http://schemas.microsoft.com/office/drawing/2014/main" xmlns="" val="2428837481"/>
                  </a:ext>
                </a:extLst>
              </a:tr>
              <a:tr h="304800">
                <a:tc>
                  <a:txBody>
                    <a:bodyPr/>
                    <a:lstStyle/>
                    <a:p>
                      <a:pPr algn="l" fontAlgn="b"/>
                      <a:r>
                        <a:rPr lang="en-US" sz="1400" b="1" i="0" u="none" strike="noStrike" dirty="0">
                          <a:solidFill>
                            <a:srgbClr val="000000"/>
                          </a:solidFill>
                          <a:effectLst/>
                          <a:latin typeface="Calibri" panose="020F0502020204030204" pitchFamily="34" charset="0"/>
                        </a:rPr>
                        <a:t>Source and </a:t>
                      </a:r>
                      <a:r>
                        <a:rPr lang="en-US" sz="1400" b="1" i="0" u="none" strike="noStrike" dirty="0" smtClean="0">
                          <a:solidFill>
                            <a:srgbClr val="000000"/>
                          </a:solidFill>
                          <a:effectLst/>
                          <a:latin typeface="Calibri" panose="020F0502020204030204" pitchFamily="34" charset="0"/>
                        </a:rPr>
                        <a:t>Purpose (where applicable)</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extLst>
                  <a:ext uri="{0D108BD9-81ED-4DB2-BD59-A6C34878D82A}">
                    <a16:rowId xmlns:a16="http://schemas.microsoft.com/office/drawing/2014/main" xmlns="" val="3307276882"/>
                  </a:ext>
                </a:extLst>
              </a:tr>
              <a:tr h="304800">
                <a:tc>
                  <a:txBody>
                    <a:bodyPr/>
                    <a:lstStyle/>
                    <a:p>
                      <a:pPr algn="l" fontAlgn="b"/>
                      <a:r>
                        <a:rPr lang="en-US" sz="1400" b="0" i="0" u="none" strike="noStrike" dirty="0">
                          <a:solidFill>
                            <a:srgbClr val="000000"/>
                          </a:solidFill>
                          <a:latin typeface="Calibri"/>
                        </a:rPr>
                        <a:t>Capital </a:t>
                      </a:r>
                      <a:r>
                        <a:rPr lang="en-US" sz="1400" b="0" i="0" u="none" strike="noStrike" dirty="0" smtClean="0">
                          <a:solidFill>
                            <a:srgbClr val="000000"/>
                          </a:solidFill>
                          <a:latin typeface="Calibri"/>
                        </a:rPr>
                        <a:t>Foreign </a:t>
                      </a:r>
                      <a:r>
                        <a:rPr lang="en-US" sz="1400" b="0" i="0" u="none" strike="noStrike" dirty="0">
                          <a:solidFill>
                            <a:srgbClr val="000000"/>
                          </a:solidFill>
                          <a:latin typeface="Calibri"/>
                        </a:rPr>
                        <a:t>Grants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          2,300,000,000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53263382"/>
                  </a:ext>
                </a:extLst>
              </a:tr>
              <a:tr h="304800">
                <a:tc>
                  <a:txBody>
                    <a:bodyPr/>
                    <a:lstStyle/>
                    <a:p>
                      <a:pPr algn="l" fontAlgn="b"/>
                      <a:r>
                        <a:rPr lang="en-US" sz="1400" b="1" i="0" u="none" strike="noStrike" dirty="0">
                          <a:solidFill>
                            <a:srgbClr val="000000"/>
                          </a:solidFill>
                          <a:effectLst/>
                          <a:latin typeface="Calibri" panose="020F0502020204030204" pitchFamily="34" charset="0"/>
                        </a:rPr>
                        <a:t>Total Foreign Loans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₦2,300,000,000.00</a:t>
                      </a:r>
                      <a:endParaRPr lang="en-US" sz="1400" b="1"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1328511"/>
                  </a:ext>
                </a:extLst>
              </a:tr>
            </a:tbl>
          </a:graphicData>
        </a:graphic>
      </p:graphicFrame>
      <p:sp>
        <p:nvSpPr>
          <p:cNvPr id="7" name="Slide Number Placeholder 6"/>
          <p:cNvSpPr>
            <a:spLocks noGrp="1"/>
          </p:cNvSpPr>
          <p:nvPr>
            <p:ph type="sldNum" sz="quarter" idx="12"/>
          </p:nvPr>
        </p:nvSpPr>
        <p:spPr/>
        <p:txBody>
          <a:bodyPr/>
          <a:lstStyle/>
          <a:p>
            <a:fld id="{C0FB553D-5D91-4082-9AAF-1B62732242BB}" type="slidenum">
              <a:rPr lang="en-US" smtClean="0"/>
              <a:pPr/>
              <a:t>6</a:t>
            </a:fld>
            <a:endParaRPr lang="en-US"/>
          </a:p>
        </p:txBody>
      </p:sp>
      <p:sp>
        <p:nvSpPr>
          <p:cNvPr id="8" name="TextBox 7"/>
          <p:cNvSpPr txBox="1"/>
          <p:nvPr/>
        </p:nvSpPr>
        <p:spPr>
          <a:xfrm>
            <a:off x="1300613" y="3581400"/>
            <a:ext cx="4109587" cy="369332"/>
          </a:xfrm>
          <a:prstGeom prst="rect">
            <a:avLst/>
          </a:prstGeom>
          <a:noFill/>
        </p:spPr>
        <p:txBody>
          <a:bodyPr wrap="none" rtlCol="0">
            <a:spAutoFit/>
          </a:bodyPr>
          <a:lstStyle/>
          <a:p>
            <a:r>
              <a:rPr lang="en-US" b="1" dirty="0" smtClean="0"/>
              <a:t>Where will the Loans be Borrowed from?</a:t>
            </a:r>
            <a:endParaRPr lang="en-US" b="1" dirty="0"/>
          </a:p>
        </p:txBody>
      </p:sp>
      <p:graphicFrame>
        <p:nvGraphicFramePr>
          <p:cNvPr id="9" name="Table 8"/>
          <p:cNvGraphicFramePr>
            <a:graphicFrameLocks noGrp="1"/>
          </p:cNvGraphicFramePr>
          <p:nvPr/>
        </p:nvGraphicFramePr>
        <p:xfrm>
          <a:off x="228600" y="3930234"/>
          <a:ext cx="6096000" cy="1327566"/>
        </p:xfrm>
        <a:graphic>
          <a:graphicData uri="http://schemas.openxmlformats.org/drawingml/2006/table">
            <a:tbl>
              <a:tblPr/>
              <a:tblGrid>
                <a:gridCol w="112367"/>
                <a:gridCol w="4466656"/>
                <a:gridCol w="1516977"/>
              </a:tblGrid>
              <a:tr h="194074">
                <a:tc>
                  <a:txBody>
                    <a:bodyPr/>
                    <a:lstStyle/>
                    <a:p>
                      <a:pPr algn="l" fontAlgn="b"/>
                      <a:r>
                        <a:rPr lang="en-US" sz="1400" b="0" i="0" u="none" strike="noStrike" dirty="0">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1400" b="0" i="0" u="none" strike="noStrike">
                          <a:solidFill>
                            <a:srgbClr val="000000"/>
                          </a:solidFill>
                          <a:latin typeface="Calibri"/>
                        </a:rPr>
                        <a:t> </a:t>
                      </a:r>
                    </a:p>
                  </a:txBody>
                  <a:tcPr marL="7901" marR="7901" marT="790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Calibri"/>
                        </a:rPr>
                        <a:t> </a:t>
                      </a:r>
                    </a:p>
                  </a:txBody>
                  <a:tcPr marL="7901" marR="7901" marT="790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875">
                <a:tc>
                  <a:txBody>
                    <a:bodyPr/>
                    <a:lstStyle/>
                    <a:p>
                      <a:pPr algn="l" fontAlgn="b"/>
                      <a:r>
                        <a:rPr lang="en-US" sz="14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FFFFFF"/>
                          </a:solidFill>
                          <a:latin typeface="Calibri"/>
                        </a:rPr>
                        <a:t>Domestic Loans (Top 3)</a:t>
                      </a: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smtClean="0">
                          <a:solidFill>
                            <a:srgbClr val="FFFFFF"/>
                          </a:solidFill>
                          <a:latin typeface="Calibri"/>
                        </a:rPr>
                        <a:t>2025 </a:t>
                      </a:r>
                      <a:r>
                        <a:rPr lang="en-US" sz="1400" b="1" i="0" u="none" strike="noStrike" dirty="0">
                          <a:solidFill>
                            <a:srgbClr val="FFFFFF"/>
                          </a:solidFill>
                          <a:latin typeface="Calibri"/>
                        </a:rPr>
                        <a:t>Budget</a:t>
                      </a:r>
                    </a:p>
                  </a:txBody>
                  <a:tcPr marL="7901" marR="7901" marT="79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200875">
                <a:tc>
                  <a:txBody>
                    <a:bodyPr/>
                    <a:lstStyle/>
                    <a:p>
                      <a:pPr algn="l" fontAlgn="b"/>
                      <a:r>
                        <a:rPr lang="en-US" sz="14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000000"/>
                          </a:solidFill>
                          <a:latin typeface="Calibri"/>
                        </a:rPr>
                        <a:t>Source (and Purpose where applicable)</a:t>
                      </a: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r>
              <a:tr h="200875">
                <a:tc>
                  <a:txBody>
                    <a:bodyPr/>
                    <a:lstStyle/>
                    <a:p>
                      <a:pPr algn="l" fontAlgn="b"/>
                      <a:r>
                        <a:rPr lang="en-US" sz="14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Borrowing from Financial Institutions</a:t>
                      </a: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latin typeface="Calibri"/>
                        </a:rPr>
                        <a:t>    2,000,000,000 </a:t>
                      </a:r>
                      <a:endParaRPr lang="en-US" sz="14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875">
                <a:tc>
                  <a:txBody>
                    <a:bodyPr/>
                    <a:lstStyle/>
                    <a:p>
                      <a:pPr algn="l" fontAlgn="b"/>
                      <a:r>
                        <a:rPr lang="en-US" sz="1400" b="0" i="0" u="none" strike="noStrike">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a:solidFill>
                            <a:srgbClr val="000000"/>
                          </a:solidFill>
                          <a:latin typeface="Calibri"/>
                        </a:rPr>
                        <a:t>Borrowing from other Capital Markets</a:t>
                      </a: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5,000,000,000 </a:t>
                      </a:r>
                      <a:endParaRPr lang="en-US" sz="1400" b="0"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875">
                <a:tc>
                  <a:txBody>
                    <a:bodyPr/>
                    <a:lstStyle/>
                    <a:p>
                      <a:pPr algn="l" fontAlgn="b"/>
                      <a:r>
                        <a:rPr lang="en-US" sz="1400" b="0" i="0" u="none" strike="noStrike" dirty="0">
                          <a:solidFill>
                            <a:srgbClr val="000000"/>
                          </a:solidFill>
                          <a:latin typeface="Calibri"/>
                        </a:rPr>
                        <a:t> </a:t>
                      </a:r>
                    </a:p>
                  </a:txBody>
                  <a:tcPr marL="7901" marR="7901" marT="790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000000"/>
                          </a:solidFill>
                          <a:latin typeface="Calibri"/>
                        </a:rPr>
                        <a:t>Total Domestic Loans</a:t>
                      </a: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7,000,000,000 </a:t>
                      </a:r>
                      <a:endParaRPr lang="en-US" sz="1400" b="1" i="0" u="none" strike="noStrike" dirty="0">
                        <a:solidFill>
                          <a:srgbClr val="000000"/>
                        </a:solidFill>
                        <a:latin typeface="Calibri"/>
                      </a:endParaRPr>
                    </a:p>
                  </a:txBody>
                  <a:tcPr marL="7901" marR="7901" marT="790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228600" y="5438964"/>
          <a:ext cx="6172200" cy="885636"/>
        </p:xfrm>
        <a:graphic>
          <a:graphicData uri="http://schemas.openxmlformats.org/drawingml/2006/table">
            <a:tbl>
              <a:tblPr/>
              <a:tblGrid>
                <a:gridCol w="4607416"/>
                <a:gridCol w="1564784"/>
              </a:tblGrid>
              <a:tr h="194733">
                <a:tc>
                  <a:txBody>
                    <a:bodyPr/>
                    <a:lstStyle/>
                    <a:p>
                      <a:pPr algn="l" fontAlgn="b"/>
                      <a:r>
                        <a:rPr lang="en-US" sz="1400" b="1" i="0" u="none" strike="noStrike" dirty="0">
                          <a:solidFill>
                            <a:srgbClr val="FFFFFF"/>
                          </a:solidFill>
                          <a:latin typeface="Calibri"/>
                        </a:rPr>
                        <a:t>Foreign Loans (Top 5)</a:t>
                      </a: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rowSpan="2">
                  <a:txBody>
                    <a:bodyPr/>
                    <a:lstStyle/>
                    <a:p>
                      <a:pPr algn="ctr" fontAlgn="ctr"/>
                      <a:r>
                        <a:rPr lang="en-US" sz="1400" b="1" i="0" u="none" strike="noStrike" dirty="0" smtClean="0">
                          <a:solidFill>
                            <a:srgbClr val="FFFFFF"/>
                          </a:solidFill>
                          <a:latin typeface="Calibri"/>
                        </a:rPr>
                        <a:t>2025 </a:t>
                      </a:r>
                      <a:r>
                        <a:rPr lang="en-US" sz="1400" b="1" i="0" u="none" strike="noStrike" dirty="0">
                          <a:solidFill>
                            <a:srgbClr val="FFFFFF"/>
                          </a:solidFill>
                          <a:latin typeface="Calibri"/>
                        </a:rPr>
                        <a:t>Budget</a:t>
                      </a:r>
                    </a:p>
                  </a:txBody>
                  <a:tcPr marL="8049" marR="8049" marT="80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194733">
                <a:tc>
                  <a:txBody>
                    <a:bodyPr/>
                    <a:lstStyle/>
                    <a:p>
                      <a:pPr algn="l" fontAlgn="b"/>
                      <a:r>
                        <a:rPr lang="en-US" sz="1400" b="1" i="0" u="none" strike="noStrike">
                          <a:solidFill>
                            <a:srgbClr val="000000"/>
                          </a:solidFill>
                          <a:latin typeface="Calibri"/>
                        </a:rPr>
                        <a:t>Source and Purpose</a:t>
                      </a: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lang="en-US"/>
                    </a:p>
                  </a:txBody>
                  <a:tcPr/>
                </a:tc>
              </a:tr>
              <a:tr h="194733">
                <a:tc>
                  <a:txBody>
                    <a:bodyPr/>
                    <a:lstStyle/>
                    <a:p>
                      <a:pPr algn="l" fontAlgn="b"/>
                      <a:r>
                        <a:rPr lang="en-US" sz="1400" b="0" i="0" u="none" strike="noStrike" dirty="0">
                          <a:solidFill>
                            <a:srgbClr val="000000"/>
                          </a:solidFill>
                          <a:latin typeface="Calibri"/>
                        </a:rPr>
                        <a:t>Borrowing from </a:t>
                      </a:r>
                      <a:r>
                        <a:rPr lang="en-US" sz="1400" b="0" i="0" u="none" strike="noStrike" dirty="0" smtClean="0">
                          <a:solidFill>
                            <a:srgbClr val="000000"/>
                          </a:solidFill>
                          <a:latin typeface="Calibri"/>
                        </a:rPr>
                        <a:t>World</a:t>
                      </a:r>
                      <a:r>
                        <a:rPr lang="en-US" sz="1400" b="0" i="0" u="none" strike="noStrike" baseline="0" dirty="0" smtClean="0">
                          <a:solidFill>
                            <a:srgbClr val="000000"/>
                          </a:solidFill>
                          <a:latin typeface="Calibri"/>
                        </a:rPr>
                        <a:t> Bank</a:t>
                      </a:r>
                      <a:endParaRPr lang="en-US" sz="1400" b="0"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87,200,000,000 </a:t>
                      </a:r>
                      <a:endParaRPr lang="en-US" sz="1400" b="0"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4733">
                <a:tc>
                  <a:txBody>
                    <a:bodyPr/>
                    <a:lstStyle/>
                    <a:p>
                      <a:pPr algn="l" fontAlgn="b"/>
                      <a:r>
                        <a:rPr lang="en-US" sz="1400" b="1" i="0" u="none" strike="noStrike" dirty="0">
                          <a:solidFill>
                            <a:srgbClr val="000000"/>
                          </a:solidFill>
                          <a:latin typeface="Calibri"/>
                        </a:rPr>
                        <a:t>Total Foreign Loans </a:t>
                      </a: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87,200,000,000 </a:t>
                      </a:r>
                      <a:endParaRPr lang="en-US" sz="1400" b="1" i="0" u="none" strike="noStrike" dirty="0">
                        <a:solidFill>
                          <a:srgbClr val="000000"/>
                        </a:solidFill>
                        <a:latin typeface="Calibri"/>
                      </a:endParaRPr>
                    </a:p>
                  </a:txBody>
                  <a:tcPr marL="8049" marR="8049" marT="804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A196899-9C3C-1897-7F71-D90418BA4D5F}"/>
              </a:ext>
            </a:extLst>
          </p:cNvPr>
          <p:cNvSpPr txBox="1"/>
          <p:nvPr/>
        </p:nvSpPr>
        <p:spPr>
          <a:xfrm>
            <a:off x="1219200" y="304800"/>
            <a:ext cx="4495800" cy="954107"/>
          </a:xfrm>
          <a:prstGeom prst="rect">
            <a:avLst/>
          </a:prstGeom>
          <a:noFill/>
        </p:spPr>
        <p:txBody>
          <a:bodyPr wrap="square">
            <a:spAutoFit/>
          </a:bodyPr>
          <a:lstStyle/>
          <a:p>
            <a:pPr algn="ctr"/>
            <a:r>
              <a:rPr lang="en-US" sz="2800" dirty="0" smtClean="0">
                <a:solidFill>
                  <a:srgbClr val="000000"/>
                </a:solidFill>
                <a:latin typeface="Tahoma" panose="020B0604030504040204" pitchFamily="34" charset="0"/>
              </a:rPr>
              <a:t>2025 P</a:t>
            </a:r>
            <a:r>
              <a:rPr lang="en-US" sz="2800" b="0" i="0" dirty="0" smtClean="0">
                <a:solidFill>
                  <a:srgbClr val="000000"/>
                </a:solidFill>
                <a:effectLst/>
                <a:latin typeface="Tahoma" panose="020B0604030504040204" pitchFamily="34" charset="0"/>
              </a:rPr>
              <a:t>riority Areas  </a:t>
            </a:r>
            <a:r>
              <a:rPr lang="en-US" sz="2800" b="0" i="0" dirty="0" smtClean="0">
                <a:effectLst/>
                <a:latin typeface="Tahoma" panose="020B0604030504040204" pitchFamily="34" charset="0"/>
              </a:rPr>
              <a:t>in Gombe State </a:t>
            </a:r>
            <a:r>
              <a:rPr lang="en-US" sz="2800" dirty="0">
                <a:latin typeface="Tahoma" panose="020B0604030504040204" pitchFamily="34" charset="0"/>
              </a:rPr>
              <a:t>Budget</a:t>
            </a:r>
            <a:endParaRPr lang="en-US" sz="2800" dirty="0"/>
          </a:p>
        </p:txBody>
      </p:sp>
      <p:sp>
        <p:nvSpPr>
          <p:cNvPr id="6" name="TextBox 5">
            <a:extLst>
              <a:ext uri="{FF2B5EF4-FFF2-40B4-BE49-F238E27FC236}">
                <a16:creationId xmlns:a16="http://schemas.microsoft.com/office/drawing/2014/main" xmlns="" id="{D982A437-CC31-212B-C95A-F66B8C3764F1}"/>
              </a:ext>
            </a:extLst>
          </p:cNvPr>
          <p:cNvSpPr txBox="1"/>
          <p:nvPr/>
        </p:nvSpPr>
        <p:spPr>
          <a:xfrm>
            <a:off x="322729" y="1488140"/>
            <a:ext cx="6287621" cy="3293209"/>
          </a:xfrm>
          <a:prstGeom prst="rect">
            <a:avLst/>
          </a:prstGeom>
          <a:noFill/>
        </p:spPr>
        <p:txBody>
          <a:bodyPr wrap="square">
            <a:spAutoFit/>
          </a:bodyPr>
          <a:lstStyle/>
          <a:p>
            <a:pPr algn="just"/>
            <a:r>
              <a:rPr lang="en-US" sz="1600" dirty="0" smtClean="0">
                <a:latin typeface="+mj-lt"/>
              </a:rPr>
              <a:t>The priority areas for 2025 Fiscal Year Budget is geared towards achieving the following:</a:t>
            </a:r>
          </a:p>
          <a:p>
            <a:pPr algn="just"/>
            <a:endParaRPr lang="en-US" sz="1600" dirty="0">
              <a:latin typeface="+mj-lt"/>
            </a:endParaRPr>
          </a:p>
          <a:p>
            <a:pPr marL="342900" indent="-342900" algn="just">
              <a:buAutoNum type="arabicPeriod"/>
            </a:pPr>
            <a:r>
              <a:rPr lang="en-US" sz="1600" dirty="0" smtClean="0">
                <a:latin typeface="+mj-lt"/>
              </a:rPr>
              <a:t>Sustainable and Inclusive socio-economic Growth,</a:t>
            </a:r>
          </a:p>
          <a:p>
            <a:pPr marL="342900" indent="-342900" algn="just">
              <a:buAutoNum type="arabicPeriod"/>
            </a:pPr>
            <a:r>
              <a:rPr lang="en-US" sz="1600" dirty="0" smtClean="0">
                <a:latin typeface="+mj-lt"/>
              </a:rPr>
              <a:t>Diversification of the Economy, and</a:t>
            </a:r>
            <a:endParaRPr lang="en-US" sz="1600" dirty="0">
              <a:latin typeface="+mj-lt"/>
            </a:endParaRPr>
          </a:p>
          <a:p>
            <a:pPr marL="342900" indent="-342900" algn="just">
              <a:buAutoNum type="arabicPeriod"/>
            </a:pPr>
            <a:r>
              <a:rPr lang="en-US" sz="1600" dirty="0" smtClean="0">
                <a:latin typeface="+mj-lt"/>
              </a:rPr>
              <a:t>To improve access to more qualitative service.</a:t>
            </a:r>
          </a:p>
          <a:p>
            <a:pPr algn="just"/>
            <a:endParaRPr lang="en-US" sz="1600" dirty="0" smtClean="0">
              <a:latin typeface="+mj-lt"/>
            </a:endParaRPr>
          </a:p>
          <a:p>
            <a:pPr algn="just"/>
            <a:r>
              <a:rPr lang="en-US" sz="1600" dirty="0" smtClean="0">
                <a:latin typeface="+mj-lt"/>
              </a:rPr>
              <a:t>Equally, the key priorities will be to continue to stimulate rapid economic growth in the real sectors of the State economy notably, Education, Health, Agriculture, WASH and continuous provision of critical Infrastructure, empowerment, and social protection initiatives that will fast tract the attainment of DEVAGOM and the Sustainable Development Goals (SDGs).</a:t>
            </a:r>
          </a:p>
        </p:txBody>
      </p:sp>
      <p:sp>
        <p:nvSpPr>
          <p:cNvPr id="3" name="Slide Number Placeholder 2"/>
          <p:cNvSpPr>
            <a:spLocks noGrp="1"/>
          </p:cNvSpPr>
          <p:nvPr>
            <p:ph type="sldNum" sz="quarter" idx="12"/>
          </p:nvPr>
        </p:nvSpPr>
        <p:spPr/>
        <p:txBody>
          <a:bodyPr/>
          <a:lstStyle/>
          <a:p>
            <a:fld id="{0F1454F9-C897-4627-A4BE-961C8932026F}" type="slidenum">
              <a:rPr lang="en-US" smtClean="0"/>
              <a:pPr/>
              <a:t>7</a:t>
            </a:fld>
            <a:endParaRPr lang="en-US"/>
          </a:p>
        </p:txBody>
      </p:sp>
    </p:spTree>
    <p:extLst>
      <p:ext uri="{BB962C8B-B14F-4D97-AF65-F5344CB8AC3E}">
        <p14:creationId xmlns:p14="http://schemas.microsoft.com/office/powerpoint/2010/main" xmlns="" val="705365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7194" y="457200"/>
          <a:ext cx="6019805" cy="4062656"/>
        </p:xfrm>
        <a:graphic>
          <a:graphicData uri="http://schemas.openxmlformats.org/drawingml/2006/table">
            <a:tbl>
              <a:tblPr/>
              <a:tblGrid>
                <a:gridCol w="74089"/>
                <a:gridCol w="1754717"/>
                <a:gridCol w="1190354"/>
                <a:gridCol w="257446"/>
                <a:gridCol w="742769"/>
                <a:gridCol w="705031"/>
                <a:gridCol w="295184"/>
                <a:gridCol w="1000215"/>
              </a:tblGrid>
              <a:tr h="240560">
                <a:tc>
                  <a:txBody>
                    <a:bodyPr/>
                    <a:lstStyle/>
                    <a:p>
                      <a:pPr algn="l" fontAlgn="b"/>
                      <a:r>
                        <a:rPr lang="en-US" sz="14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gridSpan="2">
                  <a:txBody>
                    <a:bodyPr/>
                    <a:lstStyle/>
                    <a:p>
                      <a:pPr algn="l" fontAlgn="b"/>
                      <a:r>
                        <a:rPr lang="en-US" sz="14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l" fontAlgn="b"/>
                      <a:r>
                        <a:rPr lang="en-US" sz="1400" b="0" i="0" u="none" strike="noStrike" dirty="0">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l" fontAlgn="b"/>
                      <a:r>
                        <a:rPr lang="en-US" sz="14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400" b="0" i="0" u="none" strike="noStrike">
                          <a:solidFill>
                            <a:srgbClr val="000000"/>
                          </a:solidFill>
                          <a:latin typeface="Calibri"/>
                        </a:rPr>
                        <a:t> </a:t>
                      </a:r>
                    </a:p>
                  </a:txBody>
                  <a:tcPr marL="3521" marR="3521" marT="3521" marB="0" anchor="b">
                    <a:lnL>
                      <a:noFill/>
                    </a:lnL>
                    <a:lnR>
                      <a:noFill/>
                    </a:lnR>
                    <a:lnT w="19050" cap="flat" cmpd="sng" algn="ctr">
                      <a:solidFill>
                        <a:srgbClr val="37562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7332">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7">
                  <a:txBody>
                    <a:bodyPr/>
                    <a:lstStyle/>
                    <a:p>
                      <a:pPr algn="ctr" fontAlgn="ctr"/>
                      <a:r>
                        <a:rPr lang="en-US" sz="1400" b="1" i="0" u="none" strike="noStrike" dirty="0">
                          <a:solidFill>
                            <a:srgbClr val="000000"/>
                          </a:solidFill>
                          <a:latin typeface="Calibri"/>
                        </a:rPr>
                        <a:t>How much have we allocated to each of the </a:t>
                      </a:r>
                      <a:r>
                        <a:rPr lang="en-US" sz="1400" b="1" i="0" u="none" strike="noStrike" dirty="0" smtClean="0">
                          <a:solidFill>
                            <a:srgbClr val="000000"/>
                          </a:solidFill>
                          <a:latin typeface="Calibri"/>
                        </a:rPr>
                        <a:t>Sectors both Recurrent </a:t>
                      </a:r>
                      <a:r>
                        <a:rPr lang="en-US" sz="1400" b="1" i="0" u="none" strike="noStrike" smtClean="0">
                          <a:solidFill>
                            <a:srgbClr val="000000"/>
                          </a:solidFill>
                          <a:latin typeface="Calibri"/>
                        </a:rPr>
                        <a:t>&amp; Capital, </a:t>
                      </a:r>
                      <a:r>
                        <a:rPr lang="en-US" sz="1400" b="1" i="0" u="none" strike="noStrike" dirty="0">
                          <a:solidFill>
                            <a:srgbClr val="000000"/>
                          </a:solidFill>
                          <a:latin typeface="Calibri"/>
                        </a:rPr>
                        <a:t>and for what?</a:t>
                      </a: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1599">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rowSpan="2">
                  <a:txBody>
                    <a:bodyPr/>
                    <a:lstStyle/>
                    <a:p>
                      <a:pPr algn="l" fontAlgn="ctr"/>
                      <a:r>
                        <a:rPr lang="en-US" sz="1400" b="1" i="0" u="none" strike="noStrike" dirty="0">
                          <a:solidFill>
                            <a:srgbClr val="FFFFFF"/>
                          </a:solidFill>
                          <a:latin typeface="Calibri"/>
                        </a:rPr>
                        <a:t>Expenditure by Main Sector</a:t>
                      </a: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gridSpan="6">
                  <a:txBody>
                    <a:bodyPr/>
                    <a:lstStyle/>
                    <a:p>
                      <a:pPr algn="ctr" fontAlgn="b"/>
                      <a:r>
                        <a:rPr lang="en-US" sz="1400" b="1" i="0" u="none" strike="noStrike" dirty="0" smtClean="0">
                          <a:solidFill>
                            <a:srgbClr val="FFFFFF"/>
                          </a:solidFill>
                          <a:latin typeface="Calibri"/>
                        </a:rPr>
                        <a:t>2025 </a:t>
                      </a:r>
                      <a:r>
                        <a:rPr lang="en-US" sz="1400" b="1" i="0" u="none" strike="noStrike" dirty="0">
                          <a:solidFill>
                            <a:srgbClr val="FFFFFF"/>
                          </a:solidFill>
                          <a:latin typeface="Calibri"/>
                        </a:rPr>
                        <a:t>Budget</a:t>
                      </a: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hMerge="1">
                  <a:txBody>
                    <a:bodyPr/>
                    <a:lstStyle/>
                    <a:p>
                      <a:pPr algn="ctr" fontAlgn="b"/>
                      <a:endParaRPr lang="en-US" sz="1400" b="1" i="0" u="none" strike="noStrike" dirty="0">
                        <a:solidFill>
                          <a:srgbClr val="FFFFFF"/>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881960">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gridSpan="2">
                  <a:txBody>
                    <a:bodyPr/>
                    <a:lstStyle/>
                    <a:p>
                      <a:pPr algn="ctr" fontAlgn="ctr"/>
                      <a:r>
                        <a:rPr lang="en-US" sz="1400" b="1" i="0" u="none" strike="noStrike">
                          <a:solidFill>
                            <a:srgbClr val="000000"/>
                          </a:solidFill>
                          <a:latin typeface="Calibri"/>
                        </a:rPr>
                        <a:t>Total Recurrent Expenditure</a:t>
                      </a: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US" sz="1400" b="1" i="0" u="none" strike="noStrike">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n-US" sz="1400" b="1" i="0" u="none" strike="noStrike" dirty="0" smtClean="0">
                          <a:solidFill>
                            <a:srgbClr val="000000"/>
                          </a:solidFill>
                          <a:latin typeface="Calibri"/>
                        </a:rPr>
                        <a:t>Total Capital Expenditure </a:t>
                      </a:r>
                      <a:endParaRPr lang="en-US" sz="1400" b="1" i="0" u="none" strike="noStrike" dirty="0">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US" sz="1400" b="1" i="0" u="none" strike="noStrike">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ctr"/>
                      <a:r>
                        <a:rPr lang="en-US" sz="1400" b="1" i="0" u="none" strike="noStrike" dirty="0">
                          <a:solidFill>
                            <a:srgbClr val="000000"/>
                          </a:solidFill>
                          <a:latin typeface="Calibri"/>
                        </a:rPr>
                        <a:t>Total Expenditure</a:t>
                      </a: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pPr algn="ctr" fontAlgn="ctr"/>
                      <a:endParaRPr lang="en-US" sz="1400" b="1" i="0" u="none" strike="noStrike">
                        <a:solidFill>
                          <a:srgbClr val="000000"/>
                        </a:solidFill>
                        <a:latin typeface="Calibri"/>
                      </a:endParaRPr>
                    </a:p>
                  </a:txBody>
                  <a:tcPr marL="3521" marR="3521" marT="35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74551">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latin typeface="Calibri"/>
                        </a:rPr>
                        <a:t>Administration </a:t>
                      </a:r>
                      <a:r>
                        <a:rPr lang="en-US" sz="1400" b="0" i="0" u="none" strike="noStrike" dirty="0">
                          <a:solidFill>
                            <a:srgbClr val="000000"/>
                          </a:solidFill>
                          <a:latin typeface="Calibri"/>
                        </a:rPr>
                        <a:t>Sector</a:t>
                      </a: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0" i="0" u="none" strike="noStrike" dirty="0" smtClean="0">
                          <a:solidFill>
                            <a:srgbClr val="000000"/>
                          </a:solidFill>
                          <a:latin typeface="Calibri"/>
                        </a:rPr>
                        <a:t>34,578,530,000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                           </a:t>
                      </a:r>
                      <a:r>
                        <a:rPr lang="en-US" sz="1400" dirty="0" smtClean="0"/>
                        <a:t>9,488,000,000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44,066,530,000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Economic Sector</a:t>
                      </a: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dirty="0" smtClean="0"/>
                        <a:t>48,321,445,000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dirty="0" smtClean="0"/>
                        <a:t>178,403,600,000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226,725,045,000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a:solidFill>
                            <a:srgbClr val="000000"/>
                          </a:solidFill>
                          <a:latin typeface="Calibri"/>
                        </a:rPr>
                        <a:t>Law and Justice Sector</a:t>
                      </a: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dirty="0" smtClean="0"/>
                        <a:t>3,982,720,000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          </a:t>
                      </a:r>
                      <a:r>
                        <a:rPr lang="en-US" sz="1400" dirty="0" smtClean="0"/>
                        <a:t>3,908,000,000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7,890,720,000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0" i="0" u="none" strike="noStrike" dirty="0" smtClean="0">
                          <a:solidFill>
                            <a:srgbClr val="000000"/>
                          </a:solidFill>
                          <a:latin typeface="+mn-lt"/>
                        </a:rPr>
                        <a:t>Social Services Sector</a:t>
                      </a:r>
                      <a:endParaRPr lang="en-US" sz="1400" b="0" i="0" u="none" strike="noStrike" dirty="0">
                        <a:solidFill>
                          <a:srgbClr val="000000"/>
                        </a:solidFill>
                        <a:latin typeface="+mn-lt"/>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dirty="0" smtClean="0"/>
                        <a:t>29,122,020,000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0" i="0" u="none" strike="noStrike" dirty="0">
                          <a:solidFill>
                            <a:srgbClr val="000000"/>
                          </a:solidFill>
                          <a:latin typeface="Calibri"/>
                        </a:rPr>
                        <a:t>                             </a:t>
                      </a:r>
                      <a:r>
                        <a:rPr lang="en-US" sz="1400" b="0" i="0" u="none" strike="noStrike" dirty="0" smtClean="0">
                          <a:solidFill>
                            <a:srgbClr val="000000"/>
                          </a:solidFill>
                          <a:latin typeface="Calibri"/>
                        </a:rPr>
                        <a:t>   </a:t>
                      </a:r>
                      <a:r>
                        <a:rPr lang="en-US" sz="1400" dirty="0" smtClean="0"/>
                        <a:t>62,098,185,000</a:t>
                      </a:r>
                      <a:r>
                        <a:rPr lang="en-US" sz="1400" b="0" i="0" u="none" strike="noStrike" dirty="0" smtClean="0">
                          <a:solidFill>
                            <a:srgbClr val="000000"/>
                          </a:solidFill>
                          <a:latin typeface="Calibri"/>
                        </a:rPr>
                        <a:t>   </a:t>
                      </a:r>
                      <a:endParaRPr lang="en-US" sz="1400" b="0"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0"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Calibri"/>
                        </a:rPr>
                        <a:t>91,220,205,000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525">
                <a:tc>
                  <a:txBody>
                    <a:bodyPr/>
                    <a:lstStyle/>
                    <a:p>
                      <a:pPr algn="l" fontAlgn="b"/>
                      <a:r>
                        <a:rPr lang="en-US" sz="1400" b="0" i="0" u="none" strike="noStrike" dirty="0">
                          <a:solidFill>
                            <a:srgbClr val="000000"/>
                          </a:solidFill>
                          <a:latin typeface="Calibri"/>
                        </a:rPr>
                        <a:t> </a:t>
                      </a:r>
                    </a:p>
                  </a:txBody>
                  <a:tcPr marL="3521" marR="3521" marT="3521"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a:solidFill>
                            <a:srgbClr val="000000"/>
                          </a:solidFill>
                          <a:latin typeface="Calibri"/>
                        </a:rPr>
                        <a:t>Total Expenditure</a:t>
                      </a: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dirty="0" smtClean="0"/>
                        <a:t>116,004,715,000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dirty="0" smtClean="0"/>
                        <a:t>253,897,785,000</a:t>
                      </a:r>
                      <a:r>
                        <a:rPr lang="en-US" sz="1400" b="1" i="0" u="none" strike="noStrike" dirty="0" smtClean="0">
                          <a:solidFill>
                            <a:srgbClr val="000000"/>
                          </a:solidFill>
                          <a:latin typeface="Calibri"/>
                        </a:rPr>
                        <a:t>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r" fontAlgn="b"/>
                      <a:r>
                        <a:rPr lang="en-US" sz="1400" b="1" i="0" u="none" strike="noStrike" dirty="0">
                          <a:solidFill>
                            <a:srgbClr val="000000"/>
                          </a:solidFill>
                          <a:latin typeface="Calibri"/>
                        </a:rPr>
                        <a:t>                             </a:t>
                      </a:r>
                      <a:r>
                        <a:rPr lang="en-US" sz="1400" b="1" i="0" u="none" strike="noStrike" dirty="0" smtClean="0">
                          <a:solidFill>
                            <a:srgbClr val="000000"/>
                          </a:solidFill>
                          <a:latin typeface="+mn-lt"/>
                        </a:rPr>
                        <a:t>369,902,500,000  </a:t>
                      </a:r>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endParaRPr lang="en-US" sz="1400" b="1" i="0" u="none" strike="noStrike" dirty="0">
                        <a:solidFill>
                          <a:srgbClr val="000000"/>
                        </a:solidFill>
                        <a:latin typeface="Calibri"/>
                      </a:endParaRPr>
                    </a:p>
                  </a:txBody>
                  <a:tcPr marL="3521" marR="3521" marT="35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Slide Number Placeholder 2"/>
          <p:cNvSpPr>
            <a:spLocks noGrp="1"/>
          </p:cNvSpPr>
          <p:nvPr>
            <p:ph type="sldNum" sz="quarter" idx="12"/>
          </p:nvPr>
        </p:nvSpPr>
        <p:spPr/>
        <p:txBody>
          <a:bodyPr/>
          <a:lstStyle/>
          <a:p>
            <a:fld id="{C0FB553D-5D91-4082-9AAF-1B62732242B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228600"/>
          <a:ext cx="6172200" cy="2599859"/>
        </p:xfrm>
        <a:graphic>
          <a:graphicData uri="http://schemas.openxmlformats.org/drawingml/2006/table">
            <a:tbl>
              <a:tblPr/>
              <a:tblGrid>
                <a:gridCol w="89712"/>
                <a:gridCol w="1013748"/>
                <a:gridCol w="1013748"/>
                <a:gridCol w="1013748"/>
                <a:gridCol w="1013748"/>
                <a:gridCol w="1013748"/>
                <a:gridCol w="1013748"/>
              </a:tblGrid>
              <a:tr h="95693">
                <a:tc>
                  <a:txBody>
                    <a:bodyPr/>
                    <a:lstStyle/>
                    <a:p>
                      <a:pPr algn="l" fontAlgn="b"/>
                      <a:r>
                        <a:rPr lang="en-US" sz="600" b="0" i="0" u="none" strike="noStrike" dirty="0">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600" b="0" i="0" u="none" strike="noStrike" dirty="0">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19050" cap="flat" cmpd="sng" algn="ctr">
                      <a:solidFill>
                        <a:srgbClr val="375623"/>
                      </a:solidFill>
                      <a:prstDash val="solid"/>
                      <a:round/>
                      <a:headEnd type="none" w="med" len="med"/>
                      <a:tailEnd type="none" w="med" len="med"/>
                    </a:lnT>
                    <a:lnB>
                      <a:noFill/>
                    </a:lnB>
                  </a:tcPr>
                </a:tc>
              </a:tr>
              <a:tr h="154504">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a:noFill/>
                    </a:lnT>
                    <a:lnB>
                      <a:noFill/>
                    </a:lnB>
                  </a:tcPr>
                </a:tc>
                <a:tc gridSpan="6">
                  <a:txBody>
                    <a:bodyPr/>
                    <a:lstStyle/>
                    <a:p>
                      <a:pPr algn="ctr" fontAlgn="ctr"/>
                      <a:r>
                        <a:rPr lang="en-US" sz="600" b="1" i="0" u="none" strike="noStrike" dirty="0" smtClean="0">
                          <a:solidFill>
                            <a:srgbClr val="000000"/>
                          </a:solidFill>
                          <a:latin typeface="Calibri"/>
                        </a:rPr>
                        <a:t>Recurrent </a:t>
                      </a:r>
                      <a:r>
                        <a:rPr lang="en-US" sz="600" b="1" i="0" u="none" strike="noStrike" dirty="0">
                          <a:solidFill>
                            <a:srgbClr val="000000"/>
                          </a:solidFill>
                          <a:latin typeface="Calibri"/>
                        </a:rPr>
                        <a:t>Expenditure by Sector</a:t>
                      </a:r>
                    </a:p>
                  </a:txBody>
                  <a:tcPr marL="0" marR="0" marT="0" marB="0" anchor="ctr">
                    <a:lnL>
                      <a:noFill/>
                    </a:lnL>
                    <a:lnR>
                      <a:noFill/>
                    </a:lnR>
                    <a:lnT>
                      <a:noFill/>
                    </a:lnT>
                    <a:lnB>
                      <a:noFill/>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693">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323961">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1" i="0" u="none" strike="noStrike" dirty="0">
                          <a:solidFill>
                            <a:srgbClr val="FFFFFF"/>
                          </a:solidFill>
                          <a:latin typeface="Calibri"/>
                        </a:rPr>
                        <a:t>Agriculture</a:t>
                      </a: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Commerce and Industry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a:solidFill>
                            <a:srgbClr val="FFFFFF"/>
                          </a:solidFill>
                          <a:latin typeface="Calibri"/>
                        </a:rPr>
                        <a:t>Education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smtClean="0">
                          <a:solidFill>
                            <a:srgbClr val="FFFFFF"/>
                          </a:solidFill>
                          <a:latin typeface="Calibri"/>
                        </a:rPr>
                        <a:t>Water/Environment</a:t>
                      </a:r>
                      <a:endParaRPr lang="en-US" sz="6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Finance and Economic Planning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General Government Administration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528305">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424">
                <a:tc>
                  <a:txBody>
                    <a:bodyPr/>
                    <a:lstStyle/>
                    <a:p>
                      <a:pPr algn="l" fontAlgn="b"/>
                      <a:r>
                        <a:rPr lang="en-US" sz="7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dirty="0" smtClean="0">
                          <a:solidFill>
                            <a:srgbClr val="000000"/>
                          </a:solidFill>
                          <a:latin typeface="Calibri"/>
                        </a:rPr>
                        <a:t>N</a:t>
                      </a:r>
                      <a:r>
                        <a:rPr lang="en-US" sz="800" dirty="0" smtClean="0"/>
                        <a:t>907,800,000</a:t>
                      </a:r>
                      <a:r>
                        <a:rPr lang="en-US" sz="700" b="0" i="0" u="none" strike="noStrike" baseline="0" dirty="0" smtClean="0">
                          <a:solidFill>
                            <a:srgbClr val="000000"/>
                          </a:solidFill>
                          <a:latin typeface="Calibri"/>
                        </a:rPr>
                        <a:t> </a:t>
                      </a:r>
                      <a:r>
                        <a:rPr lang="en-US" sz="700" b="0" i="0" u="none" strike="noStrike" dirty="0" smtClean="0">
                          <a:solidFill>
                            <a:srgbClr val="000000"/>
                          </a:solidFill>
                          <a:latin typeface="Calibri"/>
                        </a:rPr>
                        <a:t>Million</a:t>
                      </a: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N288,000,000 Million</a:t>
                      </a: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mn-lt"/>
                        </a:rPr>
                        <a:t>N16,343,670,000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latin typeface="+mn-lt"/>
                        </a:rPr>
                        <a:t>N</a:t>
                      </a:r>
                      <a:r>
                        <a:rPr lang="en-US" sz="700" dirty="0" smtClean="0"/>
                        <a:t>1,343,710,000</a:t>
                      </a:r>
                      <a:r>
                        <a:rPr lang="en-US" sz="600" b="0" i="0" u="none" strike="noStrike" dirty="0" smtClean="0">
                          <a:solidFill>
                            <a:srgbClr val="000000"/>
                          </a:solidFill>
                          <a:latin typeface="+mn-lt"/>
                        </a:rPr>
                        <a:t> Billion</a:t>
                      </a:r>
                      <a:endParaRPr lang="en-US" sz="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43,419,150,000</a:t>
                      </a:r>
                      <a:r>
                        <a:rPr lang="en-US" sz="700" b="0" i="0" u="none" strike="noStrike" dirty="0" smtClean="0">
                          <a:solidFill>
                            <a:srgbClr val="000000"/>
                          </a:solidFill>
                          <a:latin typeface="Calibri"/>
                        </a:rPr>
                        <a:t>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mn-lt"/>
                        </a:rPr>
                        <a:t>N34,526,530,000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961">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600" b="1" i="0" u="none" strike="noStrike" dirty="0">
                          <a:solidFill>
                            <a:srgbClr val="FFFFFF"/>
                          </a:solidFill>
                          <a:latin typeface="Calibri"/>
                        </a:rPr>
                        <a:t>Health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Infrastructure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Law and Justice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smtClean="0">
                          <a:solidFill>
                            <a:srgbClr val="FFFFFF"/>
                          </a:solidFill>
                          <a:latin typeface="Calibri"/>
                        </a:rPr>
                        <a:t>Water/Environment</a:t>
                      </a:r>
                      <a:endParaRPr lang="en-US" sz="6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smtClean="0">
                          <a:solidFill>
                            <a:srgbClr val="FFFFFF"/>
                          </a:solidFill>
                          <a:latin typeface="+mn-lt"/>
                        </a:rPr>
                        <a:t>Other</a:t>
                      </a:r>
                      <a:endParaRPr lang="en-US" sz="6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endParaRPr lang="en-US" sz="6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528305">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800" b="1" i="1" u="none" strike="noStrike" dirty="0" smtClean="0">
                          <a:solidFill>
                            <a:srgbClr val="000000"/>
                          </a:solidFill>
                          <a:latin typeface="+mn-lt"/>
                        </a:rPr>
                        <a:t>                    Others</a:t>
                      </a:r>
                    </a:p>
                    <a:p>
                      <a:pPr algn="l" fontAlgn="b"/>
                      <a:endParaRPr lang="en-US" sz="6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1" i="1"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424">
                <a:tc>
                  <a:txBody>
                    <a:bodyPr/>
                    <a:lstStyle/>
                    <a:p>
                      <a:pPr algn="l" fontAlgn="b"/>
                      <a:r>
                        <a:rPr lang="en-US" sz="7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700" b="0" i="0" u="none" strike="noStrike" dirty="0" smtClean="0">
                          <a:solidFill>
                            <a:srgbClr val="000000"/>
                          </a:solidFill>
                          <a:latin typeface="+mn-lt"/>
                        </a:rPr>
                        <a:t>N22,774,000,000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1,055,035,000</a:t>
                      </a:r>
                      <a:r>
                        <a:rPr lang="en-US" sz="700" b="0" i="0" u="none" strike="noStrike" dirty="0" smtClean="0">
                          <a:solidFill>
                            <a:srgbClr val="000000"/>
                          </a:solidFill>
                          <a:latin typeface="Calibri"/>
                        </a:rPr>
                        <a:t>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3,982,720,000</a:t>
                      </a:r>
                      <a:r>
                        <a:rPr lang="en-US" sz="700" b="0" i="0" u="none" strike="noStrike" dirty="0" smtClean="0">
                          <a:solidFill>
                            <a:srgbClr val="000000"/>
                          </a:solidFill>
                          <a:latin typeface="Calibri"/>
                        </a:rPr>
                        <a:t>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mn-lt"/>
                        </a:rPr>
                        <a:t>N1,270,350,000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mn-lt"/>
                        </a:rPr>
                        <a:t>N9,906,250,000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693">
                <a:tc>
                  <a:txBody>
                    <a:bodyPr/>
                    <a:lstStyle/>
                    <a:p>
                      <a:pPr algn="l" fontAlgn="b"/>
                      <a:r>
                        <a:rPr lang="en-US" sz="600" b="0" i="0" u="none" strike="noStrike">
                          <a:solidFill>
                            <a:srgbClr val="000000"/>
                          </a:solidFill>
                          <a:latin typeface="Calibri"/>
                        </a:rPr>
                        <a:t> </a:t>
                      </a:r>
                    </a:p>
                  </a:txBody>
                  <a:tcPr marL="0" marR="0" marT="0" marB="0" anchor="b">
                    <a:lnL w="19050" cap="flat" cmpd="sng" algn="ctr">
                      <a:solidFill>
                        <a:srgbClr val="375623"/>
                      </a:solidFill>
                      <a:prstDash val="solid"/>
                      <a:round/>
                      <a:headEnd type="none" w="med" len="med"/>
                      <a:tailEnd type="none" w="med" len="med"/>
                    </a:lnL>
                    <a:lnR>
                      <a:noFill/>
                    </a:lnR>
                    <a:lnT>
                      <a:noFill/>
                    </a:lnT>
                    <a:lnB w="19050" cap="flat" cmpd="sng" algn="ctr">
                      <a:solidFill>
                        <a:srgbClr val="375623"/>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6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c>
                  <a:txBody>
                    <a:bodyPr/>
                    <a:lstStyle/>
                    <a:p>
                      <a:pPr algn="l" fontAlgn="b"/>
                      <a:r>
                        <a:rPr lang="en-US" sz="6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w="19050" cap="flat" cmpd="sng" algn="ctr">
                      <a:solidFill>
                        <a:srgbClr val="375623"/>
                      </a:solidFill>
                      <a:prstDash val="solid"/>
                      <a:round/>
                      <a:headEnd type="none" w="med" len="med"/>
                      <a:tailEnd type="none" w="med" len="med"/>
                    </a:lnB>
                  </a:tcPr>
                </a:tc>
              </a:tr>
            </a:tbl>
          </a:graphicData>
        </a:graphic>
      </p:graphicFrame>
      <p:pic>
        <p:nvPicPr>
          <p:cNvPr id="3" name="Picture 2">
            <a:extLst>
              <a:ext uri="{FF2B5EF4-FFF2-40B4-BE49-F238E27FC236}">
                <a16:creationId xmlns:xdr="http://schemas.openxmlformats.org/drawingml/2006/spreadsheetDrawing" xmlns:a16="http://schemas.microsoft.com/office/drawing/2014/main" xmlns="" xmlns:lc="http://schemas.openxmlformats.org/drawingml/2006/lockedCanvas" id="{95EE6B9E-4325-4DA2-BAB5-D8EDF1BECFC8}"/>
              </a:ext>
            </a:extLst>
          </p:cNvPr>
          <p:cNvPicPr>
            <a:picLocks noChangeAspect="1"/>
          </p:cNvPicPr>
          <p:nvPr/>
        </p:nvPicPr>
        <p:blipFill>
          <a:blip r:embed="rId3">
            <a:extLst>
              <a:ext uri="{28A0092B-C50C-407E-A947-70E740481C1C}">
                <a14:useLocalDpi xmlns:a14="http://schemas.microsoft.com/office/drawing/2010/main" xmlns:lc="http://schemas.openxmlformats.org/drawingml/2006/lockedCanvas" xmlns="" val="0"/>
              </a:ext>
            </a:extLst>
          </a:blip>
          <a:stretch>
            <a:fillRect/>
          </a:stretch>
        </p:blipFill>
        <p:spPr>
          <a:xfrm>
            <a:off x="457200" y="1981200"/>
            <a:ext cx="914400" cy="457200"/>
          </a:xfrm>
          <a:prstGeom prst="rect">
            <a:avLst/>
          </a:prstGeom>
        </p:spPr>
      </p:pic>
      <p:pic>
        <p:nvPicPr>
          <p:cNvPr id="4" name="Graphic 3" descr="Classroom with solid fill">
            <a:extLst>
              <a:ext uri="{FF2B5EF4-FFF2-40B4-BE49-F238E27FC236}">
                <a16:creationId xmlns:xdr="http://schemas.openxmlformats.org/drawingml/2006/spreadsheetDrawing" xmlns:a16="http://schemas.microsoft.com/office/drawing/2014/main" xmlns="" xmlns:lc="http://schemas.openxmlformats.org/drawingml/2006/lockedCanvas" id="{A0BF7674-8895-403D-947E-370D6EBB62C7}"/>
              </a:ext>
            </a:extLst>
          </p:cNvPr>
          <p:cNvPicPr>
            <a:picLocks noChangeAspect="1"/>
          </p:cNvPicPr>
          <p:nvPr/>
        </p:nvPicPr>
        <p:blipFill>
          <a:blip r:embed="rId4"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6"/>
              </a:ext>
            </a:extLst>
          </a:blip>
          <a:stretch>
            <a:fillRect/>
          </a:stretch>
        </p:blipFill>
        <p:spPr>
          <a:xfrm>
            <a:off x="2438400" y="914400"/>
            <a:ext cx="990600" cy="533400"/>
          </a:xfrm>
          <a:prstGeom prst="rect">
            <a:avLst/>
          </a:prstGeom>
        </p:spPr>
      </p:pic>
      <p:pic>
        <p:nvPicPr>
          <p:cNvPr id="5" name="Graphic 4" descr="Leaky Tap with solid fill">
            <a:extLst>
              <a:ext uri="{FF2B5EF4-FFF2-40B4-BE49-F238E27FC236}">
                <a16:creationId xmlns:xdr="http://schemas.openxmlformats.org/drawingml/2006/spreadsheetDrawing" xmlns:a16="http://schemas.microsoft.com/office/drawing/2014/main" xmlns="" xmlns:lc="http://schemas.openxmlformats.org/drawingml/2006/lockedCanvas" id="{2AA330FF-9946-4B95-9C30-E6EE2EF92ACF}"/>
              </a:ext>
            </a:extLst>
          </p:cNvPr>
          <p:cNvPicPr>
            <a:picLocks noChangeAspect="1"/>
          </p:cNvPicPr>
          <p:nvPr/>
        </p:nvPicPr>
        <p:blipFill>
          <a:blip r:embed="rId7"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12"/>
              </a:ext>
            </a:extLst>
          </a:blip>
          <a:stretch>
            <a:fillRect/>
          </a:stretch>
        </p:blipFill>
        <p:spPr>
          <a:xfrm>
            <a:off x="3505200" y="914400"/>
            <a:ext cx="914400" cy="478848"/>
          </a:xfrm>
          <a:prstGeom prst="rect">
            <a:avLst/>
          </a:prstGeom>
        </p:spPr>
      </p:pic>
      <p:pic>
        <p:nvPicPr>
          <p:cNvPr id="6" name="Graphic 5" descr="Crane with solid fill">
            <a:extLst>
              <a:ext uri="{FF2B5EF4-FFF2-40B4-BE49-F238E27FC236}">
                <a16:creationId xmlns:xdr="http://schemas.openxmlformats.org/drawingml/2006/spreadsheetDrawing" xmlns:a16="http://schemas.microsoft.com/office/drawing/2014/main" xmlns="" xmlns:lc="http://schemas.openxmlformats.org/drawingml/2006/lockedCanvas" id="{39E3F52F-8EBD-497E-ADFD-94082D18E45A}"/>
              </a:ext>
            </a:extLst>
          </p:cNvPr>
          <p:cNvPicPr>
            <a:picLocks noChangeAspect="1"/>
          </p:cNvPicPr>
          <p:nvPr/>
        </p:nvPicPr>
        <p:blipFill>
          <a:blip r:embed="rId13"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14"/>
              </a:ext>
            </a:extLst>
          </a:blip>
          <a:stretch>
            <a:fillRect/>
          </a:stretch>
        </p:blipFill>
        <p:spPr>
          <a:xfrm>
            <a:off x="1447800" y="1981200"/>
            <a:ext cx="916441" cy="457200"/>
          </a:xfrm>
          <a:prstGeom prst="rect">
            <a:avLst/>
          </a:prstGeom>
        </p:spPr>
      </p:pic>
      <p:pic>
        <p:nvPicPr>
          <p:cNvPr id="7" name="Picture 6">
            <a:extLst>
              <a:ext uri="{FF2B5EF4-FFF2-40B4-BE49-F238E27FC236}">
                <a16:creationId xmlns:xdr="http://schemas.openxmlformats.org/drawingml/2006/spreadsheetDrawing" xmlns:a16="http://schemas.microsoft.com/office/drawing/2014/main" xmlns="" xmlns:lc="http://schemas.openxmlformats.org/drawingml/2006/lockedCanvas" id="{98F59AC2-BDF8-4DB8-9558-DB5B91178977}"/>
              </a:ext>
            </a:extLst>
          </p:cNvPr>
          <p:cNvPicPr>
            <a:picLocks noChangeAspect="1"/>
          </p:cNvPicPr>
          <p:nvPr/>
        </p:nvPicPr>
        <p:blipFill>
          <a:blip r:embed="rId15" cstate="print">
            <a:extLst>
              <a:ext uri="{28A0092B-C50C-407E-A947-70E740481C1C}">
                <a14:useLocalDpi xmlns:a14="http://schemas.microsoft.com/office/drawing/2010/main" xmlns:lc="http://schemas.openxmlformats.org/drawingml/2006/lockedCanvas" xmlns="" val="0"/>
              </a:ext>
            </a:extLst>
          </a:blip>
          <a:stretch>
            <a:fillRect/>
          </a:stretch>
        </p:blipFill>
        <p:spPr>
          <a:xfrm>
            <a:off x="457200" y="914400"/>
            <a:ext cx="914400" cy="533400"/>
          </a:xfrm>
          <a:prstGeom prst="rect">
            <a:avLst/>
          </a:prstGeom>
        </p:spPr>
      </p:pic>
      <p:pic>
        <p:nvPicPr>
          <p:cNvPr id="8" name="Graphic 7" descr="Loan with solid fill">
            <a:extLst>
              <a:ext uri="{FF2B5EF4-FFF2-40B4-BE49-F238E27FC236}">
                <a16:creationId xmlns:xdr="http://schemas.openxmlformats.org/drawingml/2006/spreadsheetDrawing" xmlns:a16="http://schemas.microsoft.com/office/drawing/2014/main" xmlns="" xmlns:lc="http://schemas.openxmlformats.org/drawingml/2006/lockedCanvas" id="{0BEF39AC-7A63-4856-A2D3-4B61B644E3E8}"/>
              </a:ext>
            </a:extLst>
          </p:cNvPr>
          <p:cNvPicPr>
            <a:picLocks noChangeAspect="1"/>
          </p:cNvPicPr>
          <p:nvPr/>
        </p:nvPicPr>
        <p:blipFill>
          <a:blip r:embed="rId16"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8"/>
              </a:ext>
            </a:extLst>
          </a:blip>
          <a:stretch>
            <a:fillRect/>
          </a:stretch>
        </p:blipFill>
        <p:spPr>
          <a:xfrm>
            <a:off x="1447800" y="914400"/>
            <a:ext cx="914400" cy="533400"/>
          </a:xfrm>
          <a:prstGeom prst="rect">
            <a:avLst/>
          </a:prstGeom>
        </p:spPr>
      </p:pic>
      <p:pic>
        <p:nvPicPr>
          <p:cNvPr id="9" name="Picture 8">
            <a:extLst>
              <a:ext uri="{FF2B5EF4-FFF2-40B4-BE49-F238E27FC236}">
                <a16:creationId xmlns:xdr="http://schemas.openxmlformats.org/drawingml/2006/spreadsheetDrawing" xmlns:a16="http://schemas.microsoft.com/office/drawing/2014/main" xmlns="" xmlns:lc="http://schemas.openxmlformats.org/drawingml/2006/lockedCanvas" id="{6CFA5891-3D24-4642-AD48-A5C2D4017901}"/>
              </a:ext>
            </a:extLst>
          </p:cNvPr>
          <p:cNvPicPr>
            <a:picLocks noChangeAspect="1" noChangeArrowheads="1"/>
          </p:cNvPicPr>
          <p:nvPr/>
        </p:nvPicPr>
        <p:blipFill>
          <a:blip r:embed="rId17">
            <a:extLst>
              <a:ext uri="{28A0092B-C50C-407E-A947-70E740481C1C}">
                <a14:useLocalDpi xmlns:a14="http://schemas.microsoft.com/office/drawing/2010/main" xmlns:lc="http://schemas.openxmlformats.org/drawingml/2006/lockedCanvas" xmlns="" val="0"/>
              </a:ext>
            </a:extLst>
          </a:blip>
          <a:srcRect/>
          <a:stretch>
            <a:fillRect/>
          </a:stretch>
        </p:blipFill>
        <p:spPr bwMode="auto">
          <a:xfrm>
            <a:off x="3505200" y="1981201"/>
            <a:ext cx="914400" cy="457199"/>
          </a:xfrm>
          <a:prstGeom prst="rect">
            <a:avLst/>
          </a:prstGeom>
          <a:noFill/>
          <a:extLst>
            <a:ext uri="{909E8E84-426E-40DD-AFC4-6F175D3DCCD1}">
              <a14:hiddenFill xmlns:a14="http://schemas.microsoft.com/office/drawing/2010/main" xmlns:lc="http://schemas.openxmlformats.org/drawingml/2006/lockedCanvas" xmlns="">
                <a:solidFill>
                  <a:srgbClr val="FFFFFF"/>
                </a:solidFill>
              </a14:hiddenFill>
            </a:ext>
          </a:extLst>
        </p:spPr>
      </p:pic>
      <p:pic>
        <p:nvPicPr>
          <p:cNvPr id="11" name="Graphic 10" descr="Gavel with solid fill">
            <a:extLst>
              <a:ext uri="{FF2B5EF4-FFF2-40B4-BE49-F238E27FC236}">
                <a16:creationId xmlns:xdr="http://schemas.openxmlformats.org/drawingml/2006/spreadsheetDrawing" xmlns:a16="http://schemas.microsoft.com/office/drawing/2014/main" xmlns="" xmlns:lc="http://schemas.openxmlformats.org/drawingml/2006/lockedCanvas" id="{AC195FD2-466E-45DF-B0A7-21D36664FFC4}"/>
              </a:ext>
            </a:extLst>
          </p:cNvPr>
          <p:cNvPicPr>
            <a:picLocks noChangeAspect="1"/>
          </p:cNvPicPr>
          <p:nvPr/>
        </p:nvPicPr>
        <p:blipFill>
          <a:blip r:embed="rId18"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20"/>
              </a:ext>
            </a:extLst>
          </a:blip>
          <a:stretch>
            <a:fillRect/>
          </a:stretch>
        </p:blipFill>
        <p:spPr>
          <a:xfrm>
            <a:off x="2438400" y="1981200"/>
            <a:ext cx="990600" cy="457200"/>
          </a:xfrm>
          <a:prstGeom prst="rect">
            <a:avLst/>
          </a:prstGeom>
        </p:spPr>
      </p:pic>
      <p:pic>
        <p:nvPicPr>
          <p:cNvPr id="12" name="Picture 11">
            <a:extLst>
              <a:ext uri="{FF2B5EF4-FFF2-40B4-BE49-F238E27FC236}">
                <a16:creationId xmlns:xdr="http://schemas.openxmlformats.org/drawingml/2006/spreadsheetDrawing" xmlns:a16="http://schemas.microsoft.com/office/drawing/2014/main" xmlns="" xmlns:lc="http://schemas.openxmlformats.org/drawingml/2006/lockedCanvas" id="{CE81692A-9E09-4FEF-AE3F-3E5E9B9FD35C}"/>
              </a:ext>
            </a:extLst>
          </p:cNvPr>
          <p:cNvPicPr>
            <a:picLocks noChangeAspect="1" noChangeArrowheads="1"/>
          </p:cNvPicPr>
          <p:nvPr/>
        </p:nvPicPr>
        <p:blipFill>
          <a:blip r:embed="rId21">
            <a:extLst>
              <a:ext uri="{28A0092B-C50C-407E-A947-70E740481C1C}">
                <a14:useLocalDpi xmlns:a14="http://schemas.microsoft.com/office/drawing/2010/main" xmlns:lc="http://schemas.openxmlformats.org/drawingml/2006/lockedCanvas" xmlns="" val="0"/>
              </a:ext>
            </a:extLst>
          </a:blip>
          <a:srcRect/>
          <a:stretch>
            <a:fillRect/>
          </a:stretch>
        </p:blipFill>
        <p:spPr bwMode="auto">
          <a:xfrm>
            <a:off x="5486400" y="914400"/>
            <a:ext cx="914400" cy="533400"/>
          </a:xfrm>
          <a:prstGeom prst="rect">
            <a:avLst/>
          </a:prstGeom>
          <a:noFill/>
          <a:extLst>
            <a:ext uri="{909E8E84-426E-40DD-AFC4-6F175D3DCCD1}">
              <a14:hiddenFill xmlns:a14="http://schemas.microsoft.com/office/drawing/2010/main" xmlns:lc="http://schemas.openxmlformats.org/drawingml/2006/lockedCanvas" xmlns="">
                <a:solidFill>
                  <a:srgbClr val="FFFFFF"/>
                </a:solidFill>
              </a14:hiddenFill>
            </a:ext>
          </a:extLst>
        </p:spPr>
      </p:pic>
      <p:pic>
        <p:nvPicPr>
          <p:cNvPr id="13" name="Graphic 13" descr="Register with solid fill">
            <a:extLst>
              <a:ext uri="{FF2B5EF4-FFF2-40B4-BE49-F238E27FC236}">
                <a16:creationId xmlns:xdr="http://schemas.openxmlformats.org/drawingml/2006/spreadsheetDrawing" xmlns:a16="http://schemas.microsoft.com/office/drawing/2014/main" xmlns="" xmlns:lc="http://schemas.openxmlformats.org/drawingml/2006/lockedCanvas" id="{01D2DB14-0A9E-DFF7-E652-42A461C5CED0}"/>
              </a:ext>
            </a:extLst>
          </p:cNvPr>
          <p:cNvPicPr>
            <a:picLocks noChangeAspect="1"/>
          </p:cNvPicPr>
          <p:nvPr/>
        </p:nvPicPr>
        <p:blipFill>
          <a:blip r:embed="rId22"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23"/>
              </a:ext>
            </a:extLst>
          </a:blip>
          <a:stretch>
            <a:fillRect/>
          </a:stretch>
        </p:blipFill>
        <p:spPr>
          <a:xfrm>
            <a:off x="4495801" y="914400"/>
            <a:ext cx="914399" cy="533400"/>
          </a:xfrm>
          <a:prstGeom prst="rect">
            <a:avLst/>
          </a:prstGeom>
        </p:spPr>
      </p:pic>
      <p:graphicFrame>
        <p:nvGraphicFramePr>
          <p:cNvPr id="15" name="Table 14"/>
          <p:cNvGraphicFramePr>
            <a:graphicFrameLocks noGrp="1"/>
          </p:cNvGraphicFramePr>
          <p:nvPr/>
        </p:nvGraphicFramePr>
        <p:xfrm>
          <a:off x="304800" y="3096623"/>
          <a:ext cx="6082488" cy="2313577"/>
        </p:xfrm>
        <a:graphic>
          <a:graphicData uri="http://schemas.openxmlformats.org/drawingml/2006/table">
            <a:tbl>
              <a:tblPr/>
              <a:tblGrid>
                <a:gridCol w="1013748"/>
                <a:gridCol w="1013748"/>
                <a:gridCol w="1013748"/>
                <a:gridCol w="1013748"/>
                <a:gridCol w="1013748"/>
                <a:gridCol w="1013748"/>
              </a:tblGrid>
              <a:tr h="154504">
                <a:tc gridSpan="6">
                  <a:txBody>
                    <a:bodyPr/>
                    <a:lstStyle/>
                    <a:p>
                      <a:pPr algn="ctr" fontAlgn="ctr"/>
                      <a:r>
                        <a:rPr lang="en-US" sz="600" b="1" i="0" u="none" strike="noStrike" dirty="0" smtClean="0">
                          <a:solidFill>
                            <a:srgbClr val="000000"/>
                          </a:solidFill>
                          <a:latin typeface="Calibri"/>
                        </a:rPr>
                        <a:t>Capital </a:t>
                      </a:r>
                      <a:r>
                        <a:rPr lang="en-US" sz="600" b="1" i="0" u="none" strike="noStrike" dirty="0">
                          <a:solidFill>
                            <a:srgbClr val="000000"/>
                          </a:solidFill>
                          <a:latin typeface="Calibri"/>
                        </a:rPr>
                        <a:t>Expenditure by Sector</a:t>
                      </a:r>
                    </a:p>
                  </a:txBody>
                  <a:tcPr marL="0" marR="0" marT="0" marB="0" anchor="ctr">
                    <a:lnL>
                      <a:noFill/>
                    </a:lnL>
                    <a:lnR>
                      <a:noFill/>
                    </a:lnR>
                    <a:lnT>
                      <a:noFill/>
                    </a:lnT>
                    <a:lnB>
                      <a:noFill/>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693">
                <a:tc>
                  <a:txBody>
                    <a:bodyPr/>
                    <a:lstStyle/>
                    <a:p>
                      <a:pPr algn="l" fontAlgn="b"/>
                      <a:endParaRPr lang="en-US" sz="6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323961">
                <a:tc>
                  <a:txBody>
                    <a:bodyPr/>
                    <a:lstStyle/>
                    <a:p>
                      <a:pPr algn="l" fontAlgn="b"/>
                      <a:r>
                        <a:rPr lang="en-US" sz="600" b="1" i="0" u="none" strike="noStrike" dirty="0">
                          <a:solidFill>
                            <a:srgbClr val="FFFFFF"/>
                          </a:solidFill>
                          <a:latin typeface="Calibri"/>
                        </a:rPr>
                        <a:t>Agriculture</a:t>
                      </a: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a:solidFill>
                            <a:srgbClr val="FFFFFF"/>
                          </a:solidFill>
                          <a:latin typeface="Calibri"/>
                        </a:rPr>
                        <a:t>Commerce and Industry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a:solidFill>
                            <a:srgbClr val="FFFFFF"/>
                          </a:solidFill>
                          <a:latin typeface="Calibri"/>
                        </a:rPr>
                        <a:t>Education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smtClean="0">
                          <a:solidFill>
                            <a:srgbClr val="FFFFFF"/>
                          </a:solidFill>
                          <a:latin typeface="Calibri"/>
                        </a:rPr>
                        <a:t>Water/Environment</a:t>
                      </a:r>
                      <a:endParaRPr lang="en-US" sz="6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Finance and Economic Planning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a:solidFill>
                            <a:srgbClr val="FFFFFF"/>
                          </a:solidFill>
                          <a:latin typeface="Calibri"/>
                        </a:rPr>
                        <a:t>General Government Administration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528305">
                <a:tc>
                  <a:txBody>
                    <a:bodyPr/>
                    <a:lstStyle/>
                    <a:p>
                      <a:pPr algn="ctr" fontAlgn="ctr"/>
                      <a:r>
                        <a:rPr lang="en-US" sz="6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424">
                <a:tc>
                  <a:txBody>
                    <a:bodyPr/>
                    <a:lstStyle/>
                    <a:p>
                      <a:pPr algn="ctr" fontAlgn="ctr"/>
                      <a:r>
                        <a:rPr lang="en-US" sz="700" b="0" i="0" u="none" strike="noStrike" dirty="0" smtClean="0">
                          <a:solidFill>
                            <a:srgbClr val="000000"/>
                          </a:solidFill>
                          <a:latin typeface="Calibri"/>
                        </a:rPr>
                        <a:t>N</a:t>
                      </a:r>
                      <a:r>
                        <a:rPr lang="en-US" sz="800" dirty="0" smtClean="0"/>
                        <a:t>11,884,000,000</a:t>
                      </a:r>
                      <a:r>
                        <a:rPr lang="en-US" sz="700" b="0" i="0" u="none" strike="noStrike" baseline="0" dirty="0" smtClean="0">
                          <a:solidFill>
                            <a:srgbClr val="000000"/>
                          </a:solidFill>
                          <a:latin typeface="Calibri"/>
                        </a:rPr>
                        <a:t> </a:t>
                      </a:r>
                      <a:r>
                        <a:rPr lang="en-US" sz="700" b="0" i="0" u="none" strike="noStrike" dirty="0" smtClean="0">
                          <a:solidFill>
                            <a:srgbClr val="000000"/>
                          </a:solidFill>
                          <a:latin typeface="Calibri"/>
                        </a:rPr>
                        <a:t>Billion</a:t>
                      </a: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4,052,000,000</a:t>
                      </a:r>
                      <a:r>
                        <a:rPr lang="en-US" sz="700" b="0" i="0" u="none" strike="noStrike" dirty="0" smtClean="0">
                          <a:solidFill>
                            <a:srgbClr val="000000"/>
                          </a:solidFill>
                          <a:latin typeface="Calibri"/>
                        </a:rPr>
                        <a:t> Billion</a:t>
                      </a: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mn-lt"/>
                        </a:rPr>
                        <a:t>N37,311,500,000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latin typeface="+mn-lt"/>
                        </a:rPr>
                        <a:t>N</a:t>
                      </a:r>
                      <a:r>
                        <a:rPr lang="en-US" sz="700" dirty="0" smtClean="0"/>
                        <a:t>57,784,500,000</a:t>
                      </a:r>
                      <a:r>
                        <a:rPr lang="en-US" sz="600" b="0" i="0" u="none" strike="noStrike" dirty="0" smtClean="0">
                          <a:solidFill>
                            <a:srgbClr val="000000"/>
                          </a:solidFill>
                          <a:latin typeface="+mn-lt"/>
                        </a:rPr>
                        <a:t> Billion</a:t>
                      </a:r>
                      <a:endParaRPr lang="en-US" sz="600" b="0" i="0" u="none" strike="noStrike" dirty="0">
                        <a:solidFill>
                          <a:srgbClr val="000000"/>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14,055,000,000</a:t>
                      </a:r>
                      <a:r>
                        <a:rPr lang="en-US" sz="700" b="0" i="0" u="none" strike="noStrike" dirty="0" smtClean="0">
                          <a:solidFill>
                            <a:srgbClr val="000000"/>
                          </a:solidFill>
                          <a:latin typeface="Calibri"/>
                        </a:rPr>
                        <a:t>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mn-lt"/>
                        </a:rPr>
                        <a:t>N9,438,500,000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3961">
                <a:tc>
                  <a:txBody>
                    <a:bodyPr/>
                    <a:lstStyle/>
                    <a:p>
                      <a:pPr algn="ctr" fontAlgn="ctr"/>
                      <a:r>
                        <a:rPr lang="en-US" sz="600" b="1" i="0" u="none" strike="noStrike" dirty="0">
                          <a:solidFill>
                            <a:srgbClr val="FFFFFF"/>
                          </a:solidFill>
                          <a:latin typeface="Calibri"/>
                        </a:rPr>
                        <a:t>Health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a:solidFill>
                            <a:srgbClr val="FFFFFF"/>
                          </a:solidFill>
                          <a:latin typeface="Calibri"/>
                        </a:rPr>
                        <a:t>Infrastructure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a:solidFill>
                            <a:srgbClr val="FFFFFF"/>
                          </a:solidFill>
                          <a:latin typeface="Calibri"/>
                        </a:rPr>
                        <a:t>Law and Justice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r>
                        <a:rPr lang="en-US" sz="600" b="1" i="0" u="none" strike="noStrike" dirty="0" smtClean="0">
                          <a:solidFill>
                            <a:srgbClr val="FFFFFF"/>
                          </a:solidFill>
                          <a:latin typeface="+mn-lt"/>
                        </a:rPr>
                        <a:t>Women, Youth and Sports</a:t>
                      </a:r>
                      <a:endParaRPr lang="en-US" sz="600" b="1" i="0" u="none" strike="noStrike" dirty="0">
                        <a:solidFill>
                          <a:srgbClr val="FFFFFF"/>
                        </a:solidFill>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600" b="1" i="0" u="none" strike="noStrike" dirty="0" smtClean="0">
                          <a:solidFill>
                            <a:srgbClr val="FFFFFF"/>
                          </a:solidFill>
                          <a:latin typeface="+mn-lt"/>
                        </a:rPr>
                        <a:t>Other</a:t>
                      </a:r>
                    </a:p>
                    <a:p>
                      <a:pPr algn="ctr" fontAlgn="ctr"/>
                      <a:endParaRPr lang="en-US" sz="6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c>
                  <a:txBody>
                    <a:bodyPr/>
                    <a:lstStyle/>
                    <a:p>
                      <a:pPr algn="ctr" fontAlgn="ctr"/>
                      <a:endParaRPr lang="en-US" sz="600" b="1" i="0" u="none" strike="noStrike" dirty="0">
                        <a:solidFill>
                          <a:srgbClr val="FFFFFF"/>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48235"/>
                    </a:solidFill>
                  </a:tcPr>
                </a:tc>
              </a:tr>
              <a:tr h="528305">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800" b="1" i="1" u="none" strike="noStrike" dirty="0" smtClean="0">
                          <a:solidFill>
                            <a:srgbClr val="000000"/>
                          </a:solidFill>
                          <a:latin typeface="+mn-lt"/>
                        </a:rPr>
                        <a:t>                   Others</a:t>
                      </a:r>
                    </a:p>
                    <a:p>
                      <a:pPr algn="l" fontAlgn="b"/>
                      <a:endParaRPr lang="en-US" sz="6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1" i="1"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9424">
                <a:tc>
                  <a:txBody>
                    <a:bodyPr/>
                    <a:lstStyle/>
                    <a:p>
                      <a:pPr algn="ctr" fontAlgn="ctr"/>
                      <a:r>
                        <a:rPr lang="en-US" sz="700" b="0" i="0" u="none" strike="noStrike" dirty="0" smtClean="0">
                          <a:solidFill>
                            <a:srgbClr val="000000"/>
                          </a:solidFill>
                          <a:latin typeface="+mn-lt"/>
                        </a:rPr>
                        <a:t>N21,505,685,000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84,415,500,000</a:t>
                      </a:r>
                      <a:r>
                        <a:rPr lang="en-US" sz="700" b="0" i="0" u="none" strike="noStrike" dirty="0" smtClean="0">
                          <a:solidFill>
                            <a:srgbClr val="000000"/>
                          </a:solidFill>
                          <a:latin typeface="Calibri"/>
                        </a:rPr>
                        <a:t>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smtClean="0">
                          <a:solidFill>
                            <a:srgbClr val="000000"/>
                          </a:solidFill>
                          <a:latin typeface="Calibri"/>
                        </a:rPr>
                        <a:t>N</a:t>
                      </a:r>
                      <a:r>
                        <a:rPr lang="en-US" sz="800" dirty="0" smtClean="0"/>
                        <a:t>3,908,000,000</a:t>
                      </a:r>
                      <a:r>
                        <a:rPr lang="en-US" sz="700" b="0" i="0" u="none" strike="noStrike" dirty="0" smtClean="0">
                          <a:solidFill>
                            <a:srgbClr val="000000"/>
                          </a:solidFill>
                          <a:latin typeface="Calibri"/>
                        </a:rPr>
                        <a:t> </a:t>
                      </a:r>
                      <a:r>
                        <a:rPr lang="en-US" sz="700" b="0" i="0" u="none" strike="noStrike" dirty="0">
                          <a:solidFill>
                            <a:srgbClr val="000000"/>
                          </a:solidFill>
                          <a:latin typeface="Calibri"/>
                        </a:rPr>
                        <a:t>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700" b="0" i="0" u="none" strike="noStrike" dirty="0" smtClean="0">
                          <a:solidFill>
                            <a:srgbClr val="000000"/>
                          </a:solidFill>
                          <a:latin typeface="+mn-lt"/>
                        </a:rPr>
                        <a:t>N3,215,500,000 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700" b="0" i="0" u="none" strike="noStrike" dirty="0" smtClean="0">
                          <a:solidFill>
                            <a:srgbClr val="000000"/>
                          </a:solidFill>
                          <a:latin typeface="+mn-lt"/>
                        </a:rPr>
                        <a:t>N6,327,600,000 Billion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7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pic>
        <p:nvPicPr>
          <p:cNvPr id="16" name="Picture 15">
            <a:extLst>
              <a:ext uri="{FF2B5EF4-FFF2-40B4-BE49-F238E27FC236}">
                <a16:creationId xmlns:xdr="http://schemas.openxmlformats.org/drawingml/2006/spreadsheetDrawing" xmlns:a16="http://schemas.microsoft.com/office/drawing/2014/main" xmlns="" xmlns:lc="http://schemas.openxmlformats.org/drawingml/2006/lockedCanvas" id="{98F59AC2-BDF8-4DB8-9558-DB5B91178977}"/>
              </a:ext>
            </a:extLst>
          </p:cNvPr>
          <p:cNvPicPr>
            <a:picLocks noChangeAspect="1"/>
          </p:cNvPicPr>
          <p:nvPr/>
        </p:nvPicPr>
        <p:blipFill>
          <a:blip r:embed="rId15" cstate="print">
            <a:extLst>
              <a:ext uri="{28A0092B-C50C-407E-A947-70E740481C1C}">
                <a14:useLocalDpi xmlns:a14="http://schemas.microsoft.com/office/drawing/2010/main" xmlns:lc="http://schemas.openxmlformats.org/drawingml/2006/lockedCanvas" xmlns="" val="0"/>
              </a:ext>
            </a:extLst>
          </a:blip>
          <a:stretch>
            <a:fillRect/>
          </a:stretch>
        </p:blipFill>
        <p:spPr>
          <a:xfrm>
            <a:off x="381000" y="3733800"/>
            <a:ext cx="914400" cy="457200"/>
          </a:xfrm>
          <a:prstGeom prst="rect">
            <a:avLst/>
          </a:prstGeom>
        </p:spPr>
      </p:pic>
      <p:pic>
        <p:nvPicPr>
          <p:cNvPr id="17" name="Graphic 7" descr="Loan with solid fill">
            <a:extLst>
              <a:ext uri="{FF2B5EF4-FFF2-40B4-BE49-F238E27FC236}">
                <a16:creationId xmlns:xdr="http://schemas.openxmlformats.org/drawingml/2006/spreadsheetDrawing" xmlns:a16="http://schemas.microsoft.com/office/drawing/2014/main" xmlns="" xmlns:lc="http://schemas.openxmlformats.org/drawingml/2006/lockedCanvas" id="{0BEF39AC-7A63-4856-A2D3-4B61B644E3E8}"/>
              </a:ext>
            </a:extLst>
          </p:cNvPr>
          <p:cNvPicPr>
            <a:picLocks noChangeAspect="1"/>
          </p:cNvPicPr>
          <p:nvPr/>
        </p:nvPicPr>
        <p:blipFill>
          <a:blip r:embed="rId16"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8"/>
              </a:ext>
            </a:extLst>
          </a:blip>
          <a:stretch>
            <a:fillRect/>
          </a:stretch>
        </p:blipFill>
        <p:spPr>
          <a:xfrm>
            <a:off x="1371600" y="3733800"/>
            <a:ext cx="914400" cy="457200"/>
          </a:xfrm>
          <a:prstGeom prst="rect">
            <a:avLst/>
          </a:prstGeom>
        </p:spPr>
      </p:pic>
      <p:pic>
        <p:nvPicPr>
          <p:cNvPr id="18" name="Graphic 3" descr="Classroom with solid fill">
            <a:extLst>
              <a:ext uri="{FF2B5EF4-FFF2-40B4-BE49-F238E27FC236}">
                <a16:creationId xmlns:xdr="http://schemas.openxmlformats.org/drawingml/2006/spreadsheetDrawing" xmlns:a16="http://schemas.microsoft.com/office/drawing/2014/main" xmlns="" xmlns:lc="http://schemas.openxmlformats.org/drawingml/2006/lockedCanvas" id="{A0BF7674-8895-403D-947E-370D6EBB62C7}"/>
              </a:ext>
            </a:extLst>
          </p:cNvPr>
          <p:cNvPicPr>
            <a:picLocks noChangeAspect="1"/>
          </p:cNvPicPr>
          <p:nvPr/>
        </p:nvPicPr>
        <p:blipFill>
          <a:blip r:embed="rId24"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6"/>
              </a:ext>
            </a:extLst>
          </a:blip>
          <a:stretch>
            <a:fillRect/>
          </a:stretch>
        </p:blipFill>
        <p:spPr>
          <a:xfrm>
            <a:off x="2362200" y="3733800"/>
            <a:ext cx="914400" cy="457200"/>
          </a:xfrm>
          <a:prstGeom prst="rect">
            <a:avLst/>
          </a:prstGeom>
        </p:spPr>
      </p:pic>
      <p:pic>
        <p:nvPicPr>
          <p:cNvPr id="20" name="Graphic 13" descr="Register with solid fill">
            <a:extLst>
              <a:ext uri="{FF2B5EF4-FFF2-40B4-BE49-F238E27FC236}">
                <a16:creationId xmlns:xdr="http://schemas.openxmlformats.org/drawingml/2006/spreadsheetDrawing" xmlns:a16="http://schemas.microsoft.com/office/drawing/2014/main" xmlns="" xmlns:lc="http://schemas.openxmlformats.org/drawingml/2006/lockedCanvas" id="{01D2DB14-0A9E-DFF7-E652-42A461C5CED0}"/>
              </a:ext>
            </a:extLst>
          </p:cNvPr>
          <p:cNvPicPr>
            <a:picLocks noChangeAspect="1"/>
          </p:cNvPicPr>
          <p:nvPr/>
        </p:nvPicPr>
        <p:blipFill>
          <a:blip r:embed="rId22"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23"/>
              </a:ext>
            </a:extLst>
          </a:blip>
          <a:stretch>
            <a:fillRect/>
          </a:stretch>
        </p:blipFill>
        <p:spPr>
          <a:xfrm>
            <a:off x="4419600" y="3733800"/>
            <a:ext cx="914399" cy="457200"/>
          </a:xfrm>
          <a:prstGeom prst="rect">
            <a:avLst/>
          </a:prstGeom>
        </p:spPr>
      </p:pic>
      <p:pic>
        <p:nvPicPr>
          <p:cNvPr id="21" name="Picture 20">
            <a:extLst>
              <a:ext uri="{FF2B5EF4-FFF2-40B4-BE49-F238E27FC236}">
                <a16:creationId xmlns:xdr="http://schemas.openxmlformats.org/drawingml/2006/spreadsheetDrawing" xmlns:a16="http://schemas.microsoft.com/office/drawing/2014/main" xmlns="" xmlns:lc="http://schemas.openxmlformats.org/drawingml/2006/lockedCanvas" id="{CE81692A-9E09-4FEF-AE3F-3E5E9B9FD35C}"/>
              </a:ext>
            </a:extLst>
          </p:cNvPr>
          <p:cNvPicPr>
            <a:picLocks noChangeAspect="1" noChangeArrowheads="1"/>
          </p:cNvPicPr>
          <p:nvPr/>
        </p:nvPicPr>
        <p:blipFill>
          <a:blip r:embed="rId21">
            <a:extLst>
              <a:ext uri="{28A0092B-C50C-407E-A947-70E740481C1C}">
                <a14:useLocalDpi xmlns:a14="http://schemas.microsoft.com/office/drawing/2010/main" xmlns:lc="http://schemas.openxmlformats.org/drawingml/2006/lockedCanvas" xmlns="" val="0"/>
              </a:ext>
            </a:extLst>
          </a:blip>
          <a:srcRect/>
          <a:stretch>
            <a:fillRect/>
          </a:stretch>
        </p:blipFill>
        <p:spPr bwMode="auto">
          <a:xfrm>
            <a:off x="5410200" y="3733800"/>
            <a:ext cx="914400" cy="457200"/>
          </a:xfrm>
          <a:prstGeom prst="rect">
            <a:avLst/>
          </a:prstGeom>
          <a:noFill/>
          <a:extLst>
            <a:ext uri="{909E8E84-426E-40DD-AFC4-6F175D3DCCD1}">
              <a14:hiddenFill xmlns:a14="http://schemas.microsoft.com/office/drawing/2010/main" xmlns:lc="http://schemas.openxmlformats.org/drawingml/2006/lockedCanvas" xmlns="">
                <a:solidFill>
                  <a:srgbClr val="FFFFFF"/>
                </a:solidFill>
              </a14:hiddenFill>
            </a:ext>
          </a:extLst>
        </p:spPr>
      </p:pic>
      <p:pic>
        <p:nvPicPr>
          <p:cNvPr id="22" name="Picture 21">
            <a:extLst>
              <a:ext uri="{FF2B5EF4-FFF2-40B4-BE49-F238E27FC236}">
                <a16:creationId xmlns:xdr="http://schemas.openxmlformats.org/drawingml/2006/spreadsheetDrawing" xmlns:a16="http://schemas.microsoft.com/office/drawing/2014/main" xmlns="" xmlns:lc="http://schemas.openxmlformats.org/drawingml/2006/lockedCanvas" id="{6CFA5891-3D24-4642-AD48-A5C2D4017901}"/>
              </a:ext>
            </a:extLst>
          </p:cNvPr>
          <p:cNvPicPr>
            <a:picLocks noChangeAspect="1" noChangeArrowheads="1"/>
          </p:cNvPicPr>
          <p:nvPr/>
        </p:nvPicPr>
        <p:blipFill>
          <a:blip r:embed="rId17">
            <a:extLst>
              <a:ext uri="{28A0092B-C50C-407E-A947-70E740481C1C}">
                <a14:useLocalDpi xmlns:a14="http://schemas.microsoft.com/office/drawing/2010/main" xmlns:lc="http://schemas.openxmlformats.org/drawingml/2006/lockedCanvas" xmlns="" val="0"/>
              </a:ext>
            </a:extLst>
          </a:blip>
          <a:srcRect/>
          <a:stretch>
            <a:fillRect/>
          </a:stretch>
        </p:blipFill>
        <p:spPr bwMode="auto">
          <a:xfrm>
            <a:off x="3429000" y="4724400"/>
            <a:ext cx="914400" cy="533400"/>
          </a:xfrm>
          <a:prstGeom prst="rect">
            <a:avLst/>
          </a:prstGeom>
          <a:noFill/>
          <a:extLst>
            <a:ext uri="{909E8E84-426E-40DD-AFC4-6F175D3DCCD1}">
              <a14:hiddenFill xmlns:a14="http://schemas.microsoft.com/office/drawing/2010/main" xmlns:lc="http://schemas.openxmlformats.org/drawingml/2006/lockedCanvas" xmlns="">
                <a:solidFill>
                  <a:srgbClr val="FFFFFF"/>
                </a:solidFill>
              </a14:hiddenFill>
            </a:ext>
          </a:extLst>
        </p:spPr>
      </p:pic>
      <p:pic>
        <p:nvPicPr>
          <p:cNvPr id="23" name="Graphic 4" descr="Leaky Tap with solid fill">
            <a:extLst>
              <a:ext uri="{FF2B5EF4-FFF2-40B4-BE49-F238E27FC236}">
                <a16:creationId xmlns:xdr="http://schemas.openxmlformats.org/drawingml/2006/spreadsheetDrawing" xmlns:a16="http://schemas.microsoft.com/office/drawing/2014/main" xmlns="" xmlns:lc="http://schemas.openxmlformats.org/drawingml/2006/lockedCanvas" id="{2AA330FF-9946-4B95-9C30-E6EE2EF92ACF}"/>
              </a:ext>
            </a:extLst>
          </p:cNvPr>
          <p:cNvPicPr>
            <a:picLocks noChangeAspect="1"/>
          </p:cNvPicPr>
          <p:nvPr/>
        </p:nvPicPr>
        <p:blipFill>
          <a:blip r:embed="rId7"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12"/>
              </a:ext>
            </a:extLst>
          </a:blip>
          <a:stretch>
            <a:fillRect/>
          </a:stretch>
        </p:blipFill>
        <p:spPr>
          <a:xfrm>
            <a:off x="3429000" y="3657600"/>
            <a:ext cx="914400" cy="533400"/>
          </a:xfrm>
          <a:prstGeom prst="rect">
            <a:avLst/>
          </a:prstGeom>
        </p:spPr>
      </p:pic>
      <p:pic>
        <p:nvPicPr>
          <p:cNvPr id="24" name="Graphic 10" descr="Gavel with solid fill">
            <a:extLst>
              <a:ext uri="{FF2B5EF4-FFF2-40B4-BE49-F238E27FC236}">
                <a16:creationId xmlns:xdr="http://schemas.openxmlformats.org/drawingml/2006/spreadsheetDrawing" xmlns:a16="http://schemas.microsoft.com/office/drawing/2014/main" xmlns="" xmlns:lc="http://schemas.openxmlformats.org/drawingml/2006/lockedCanvas" id="{AC195FD2-466E-45DF-B0A7-21D36664FFC4}"/>
              </a:ext>
            </a:extLst>
          </p:cNvPr>
          <p:cNvPicPr>
            <a:picLocks noChangeAspect="1"/>
          </p:cNvPicPr>
          <p:nvPr/>
        </p:nvPicPr>
        <p:blipFill>
          <a:blip r:embed="rId18"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20"/>
              </a:ext>
            </a:extLst>
          </a:blip>
          <a:stretch>
            <a:fillRect/>
          </a:stretch>
        </p:blipFill>
        <p:spPr>
          <a:xfrm>
            <a:off x="2362200" y="4800600"/>
            <a:ext cx="990600" cy="457200"/>
          </a:xfrm>
          <a:prstGeom prst="rect">
            <a:avLst/>
          </a:prstGeom>
        </p:spPr>
      </p:pic>
      <p:pic>
        <p:nvPicPr>
          <p:cNvPr id="25" name="Graphic 5" descr="Crane with solid fill">
            <a:extLst>
              <a:ext uri="{FF2B5EF4-FFF2-40B4-BE49-F238E27FC236}">
                <a16:creationId xmlns:xdr="http://schemas.openxmlformats.org/drawingml/2006/spreadsheetDrawing" xmlns:a16="http://schemas.microsoft.com/office/drawing/2014/main" xmlns="" xmlns:lc="http://schemas.openxmlformats.org/drawingml/2006/lockedCanvas" id="{39E3F52F-8EBD-497E-ADFD-94082D18E45A}"/>
              </a:ext>
            </a:extLst>
          </p:cNvPr>
          <p:cNvPicPr>
            <a:picLocks noChangeAspect="1"/>
          </p:cNvPicPr>
          <p:nvPr/>
        </p:nvPicPr>
        <p:blipFill>
          <a:blip r:embed="rId13" cstate="print">
            <a:extLst>
              <a:ext uri="{28A0092B-C50C-407E-A947-70E740481C1C}">
                <a14:useLocalDpi xmlns:a14="http://schemas.microsoft.com/office/drawing/2010/main" xmlns:lc="http://schemas.openxmlformats.org/drawingml/2006/lockedCanvas" xmlns="" val="0"/>
              </a:ext>
              <a:ext uri="{96DAC541-7B7A-43D3-8B79-37D633B846F1}">
                <asvg:svgBlip xmlns:xdr="http://schemas.openxmlformats.org/drawingml/2006/spreadsheetDrawing" xmlns:asvg="http://schemas.microsoft.com/office/drawing/2016/SVG/main" xmlns="" xmlns:lc="http://schemas.openxmlformats.org/drawingml/2006/lockedCanvas" r:embed="rId14"/>
              </a:ext>
            </a:extLst>
          </a:blip>
          <a:stretch>
            <a:fillRect/>
          </a:stretch>
        </p:blipFill>
        <p:spPr>
          <a:xfrm>
            <a:off x="1371600" y="4724400"/>
            <a:ext cx="916441" cy="457200"/>
          </a:xfrm>
          <a:prstGeom prst="rect">
            <a:avLst/>
          </a:prstGeom>
        </p:spPr>
      </p:pic>
      <p:pic>
        <p:nvPicPr>
          <p:cNvPr id="26" name="Picture 25">
            <a:extLst>
              <a:ext uri="{FF2B5EF4-FFF2-40B4-BE49-F238E27FC236}">
                <a16:creationId xmlns:xdr="http://schemas.openxmlformats.org/drawingml/2006/spreadsheetDrawing" xmlns:a16="http://schemas.microsoft.com/office/drawing/2014/main" xmlns="" xmlns:lc="http://schemas.openxmlformats.org/drawingml/2006/lockedCanvas" id="{95EE6B9E-4325-4DA2-BAB5-D8EDF1BECFC8}"/>
              </a:ext>
            </a:extLst>
          </p:cNvPr>
          <p:cNvPicPr>
            <a:picLocks noChangeAspect="1"/>
          </p:cNvPicPr>
          <p:nvPr/>
        </p:nvPicPr>
        <p:blipFill>
          <a:blip r:embed="rId3">
            <a:extLst>
              <a:ext uri="{28A0092B-C50C-407E-A947-70E740481C1C}">
                <a14:useLocalDpi xmlns:a14="http://schemas.microsoft.com/office/drawing/2010/main" xmlns:lc="http://schemas.openxmlformats.org/drawingml/2006/lockedCanvas" xmlns="" val="0"/>
              </a:ext>
            </a:extLst>
          </a:blip>
          <a:stretch>
            <a:fillRect/>
          </a:stretch>
        </p:blipFill>
        <p:spPr>
          <a:xfrm>
            <a:off x="381000" y="4724400"/>
            <a:ext cx="914400" cy="533400"/>
          </a:xfrm>
          <a:prstGeom prst="rect">
            <a:avLst/>
          </a:prstGeom>
        </p:spPr>
      </p:pic>
      <p:sp>
        <p:nvSpPr>
          <p:cNvPr id="27" name="Slide Number Placeholder 26"/>
          <p:cNvSpPr>
            <a:spLocks noGrp="1"/>
          </p:cNvSpPr>
          <p:nvPr>
            <p:ph type="sldNum" sz="quarter" idx="12"/>
          </p:nvPr>
        </p:nvSpPr>
        <p:spPr/>
        <p:txBody>
          <a:bodyPr/>
          <a:lstStyle/>
          <a:p>
            <a:fld id="{C0FB553D-5D91-4082-9AAF-1B62732242B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2671</TotalTime>
  <Words>1045</Words>
  <Application>Microsoft Office PowerPoint</Application>
  <PresentationFormat>On-screen Show (4:3)</PresentationFormat>
  <Paragraphs>405</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SALE ADAMU</dc:creator>
  <cp:lastModifiedBy>SALE ADAMU</cp:lastModifiedBy>
  <cp:revision>101</cp:revision>
  <dcterms:created xsi:type="dcterms:W3CDTF">2025-01-31T09:53:14Z</dcterms:created>
  <dcterms:modified xsi:type="dcterms:W3CDTF">2025-03-12T15:26:32Z</dcterms:modified>
</cp:coreProperties>
</file>